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344" r:id="rId3"/>
    <p:sldId id="277" r:id="rId4"/>
    <p:sldId id="265" r:id="rId5"/>
    <p:sldId id="276" r:id="rId6"/>
    <p:sldId id="347" r:id="rId7"/>
    <p:sldId id="348" r:id="rId8"/>
    <p:sldId id="256" r:id="rId9"/>
    <p:sldId id="271" r:id="rId10"/>
    <p:sldId id="454" r:id="rId11"/>
    <p:sldId id="272" r:id="rId12"/>
    <p:sldId id="455" r:id="rId13"/>
    <p:sldId id="456" r:id="rId14"/>
    <p:sldId id="349" r:id="rId15"/>
    <p:sldId id="263" r:id="rId16"/>
    <p:sldId id="258" r:id="rId17"/>
    <p:sldId id="340" r:id="rId18"/>
    <p:sldId id="341" r:id="rId19"/>
    <p:sldId id="259" r:id="rId20"/>
    <p:sldId id="260" r:id="rId21"/>
    <p:sldId id="342" r:id="rId22"/>
    <p:sldId id="343" r:id="rId23"/>
    <p:sldId id="269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4"/>
    <p:restoredTop sz="94741"/>
  </p:normalViewPr>
  <p:slideViewPr>
    <p:cSldViewPr snapToGrid="0">
      <p:cViewPr varScale="1">
        <p:scale>
          <a:sx n="106" d="100"/>
          <a:sy n="106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48A6F-A362-0542-BF34-F67A65D1464C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52F0128B-543E-004A-8715-E7997BB4F757}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FASTQ</a:t>
          </a:r>
        </a:p>
      </dgm:t>
    </dgm:pt>
    <dgm:pt modelId="{AECC0076-28B5-4F40-AE68-ADCBB9DAC7D6}" type="parTrans" cxnId="{37AC1850-52FE-B64C-8F60-F4D625FD2CA5}">
      <dgm:prSet/>
      <dgm:spPr/>
      <dgm:t>
        <a:bodyPr/>
        <a:lstStyle/>
        <a:p>
          <a:endParaRPr lang="en-US" sz="2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1A0B19-AEB6-4B4F-A8DD-BEE0275E52C5}" type="sibTrans" cxnId="{37AC1850-52FE-B64C-8F60-F4D625FD2CA5}">
      <dgm:prSet custT="1"/>
      <dgm:spPr/>
      <dgm:t>
        <a:bodyPr/>
        <a:lstStyle/>
        <a:p>
          <a:endParaRPr lang="en-US" sz="2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BBEF6E-D794-AC4E-9E84-1F096697BEB6}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Bam</a:t>
          </a:r>
        </a:p>
      </dgm:t>
    </dgm:pt>
    <dgm:pt modelId="{F394540D-7C87-504E-9CF2-F2F7E5196D2B}" type="parTrans" cxnId="{4DB6036C-FBAD-D547-B950-0942680816C2}">
      <dgm:prSet/>
      <dgm:spPr/>
      <dgm:t>
        <a:bodyPr/>
        <a:lstStyle/>
        <a:p>
          <a:endParaRPr lang="en-US" sz="2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08F407-797C-7A43-925D-96485E9B541F}" type="sibTrans" cxnId="{4DB6036C-FBAD-D547-B950-0942680816C2}">
      <dgm:prSet custT="1"/>
      <dgm:spPr/>
      <dgm:t>
        <a:bodyPr/>
        <a:lstStyle/>
        <a:p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D6F881-28A5-2A4A-BCB0-AE725C917418}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Counts</a:t>
          </a:r>
        </a:p>
      </dgm:t>
    </dgm:pt>
    <dgm:pt modelId="{D5C841EF-2323-F84E-8C0A-490E86E30A11}" type="parTrans" cxnId="{128C9DBD-183E-F041-9312-15408E68B474}">
      <dgm:prSet/>
      <dgm:spPr/>
      <dgm:t>
        <a:bodyPr/>
        <a:lstStyle/>
        <a:p>
          <a:endParaRPr lang="en-US" sz="2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17E01-1B80-F240-9F76-DCD217085DCE}" type="sibTrans" cxnId="{128C9DBD-183E-F041-9312-15408E68B474}">
      <dgm:prSet/>
      <dgm:spPr/>
      <dgm:t>
        <a:bodyPr/>
        <a:lstStyle/>
        <a:p>
          <a:endParaRPr lang="en-US" sz="2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E31D99-2799-9544-A119-87DB77B3A76E}" type="pres">
      <dgm:prSet presAssocID="{3E548A6F-A362-0542-BF34-F67A65D1464C}" presName="Name0" presStyleCnt="0">
        <dgm:presLayoutVars>
          <dgm:dir/>
          <dgm:resizeHandles val="exact"/>
        </dgm:presLayoutVars>
      </dgm:prSet>
      <dgm:spPr/>
    </dgm:pt>
    <dgm:pt modelId="{A148D1B1-C23D-114B-945C-7EE41A000007}" type="pres">
      <dgm:prSet presAssocID="{52F0128B-543E-004A-8715-E7997BB4F757}" presName="node" presStyleLbl="node1" presStyleIdx="0" presStyleCnt="3" custScaleX="36389" custLinFactNeighborX="-2429">
        <dgm:presLayoutVars>
          <dgm:bulletEnabled val="1"/>
        </dgm:presLayoutVars>
      </dgm:prSet>
      <dgm:spPr/>
    </dgm:pt>
    <dgm:pt modelId="{36698C39-F01C-5742-A858-6B5A5BBE9F27}" type="pres">
      <dgm:prSet presAssocID="{E21A0B19-AEB6-4B4F-A8DD-BEE0275E52C5}" presName="sibTrans" presStyleLbl="sibTrans2D1" presStyleIdx="0" presStyleCnt="2" custScaleX="118023" custScaleY="54646" custLinFactNeighborY="1849"/>
      <dgm:spPr/>
    </dgm:pt>
    <dgm:pt modelId="{22B9ADDD-C734-2242-A963-2DC3FB3888F0}" type="pres">
      <dgm:prSet presAssocID="{E21A0B19-AEB6-4B4F-A8DD-BEE0275E52C5}" presName="connectorText" presStyleLbl="sibTrans2D1" presStyleIdx="0" presStyleCnt="2"/>
      <dgm:spPr/>
    </dgm:pt>
    <dgm:pt modelId="{E377D3F6-8603-9249-B5C9-FF212EF0ED91}" type="pres">
      <dgm:prSet presAssocID="{1DBBEF6E-D794-AC4E-9E84-1F096697BEB6}" presName="node" presStyleLbl="node1" presStyleIdx="1" presStyleCnt="3" custScaleX="39800" custLinFactNeighborY="0">
        <dgm:presLayoutVars>
          <dgm:bulletEnabled val="1"/>
        </dgm:presLayoutVars>
      </dgm:prSet>
      <dgm:spPr/>
    </dgm:pt>
    <dgm:pt modelId="{0548E8B8-AF78-B547-8C2D-29F977BF2399}" type="pres">
      <dgm:prSet presAssocID="{D908F407-797C-7A43-925D-96485E9B541F}" presName="sibTrans" presStyleLbl="sibTrans2D1" presStyleIdx="1" presStyleCnt="2" custScaleX="119357" custScaleY="54645"/>
      <dgm:spPr/>
    </dgm:pt>
    <dgm:pt modelId="{57A7892B-773E-A048-A3C4-B6EC555775CD}" type="pres">
      <dgm:prSet presAssocID="{D908F407-797C-7A43-925D-96485E9B541F}" presName="connectorText" presStyleLbl="sibTrans2D1" presStyleIdx="1" presStyleCnt="2"/>
      <dgm:spPr/>
    </dgm:pt>
    <dgm:pt modelId="{46BDCF99-6DEC-D54C-BF48-53D1DC400BD9}" type="pres">
      <dgm:prSet presAssocID="{2ED6F881-28A5-2A4A-BCB0-AE725C917418}" presName="node" presStyleLbl="node1" presStyleIdx="2" presStyleCnt="3" custScaleX="42074">
        <dgm:presLayoutVars>
          <dgm:bulletEnabled val="1"/>
        </dgm:presLayoutVars>
      </dgm:prSet>
      <dgm:spPr/>
    </dgm:pt>
  </dgm:ptLst>
  <dgm:cxnLst>
    <dgm:cxn modelId="{6451520B-8C8F-8349-8DF6-10F28A8F19FB}" type="presOf" srcId="{D908F407-797C-7A43-925D-96485E9B541F}" destId="{0548E8B8-AF78-B547-8C2D-29F977BF2399}" srcOrd="0" destOrd="0" presId="urn:microsoft.com/office/officeart/2005/8/layout/process1"/>
    <dgm:cxn modelId="{2AA4F718-D4C6-4F4D-9B2B-2A98132FBD96}" type="presOf" srcId="{D908F407-797C-7A43-925D-96485E9B541F}" destId="{57A7892B-773E-A048-A3C4-B6EC555775CD}" srcOrd="1" destOrd="0" presId="urn:microsoft.com/office/officeart/2005/8/layout/process1"/>
    <dgm:cxn modelId="{78CB1F27-4C0D-1E47-8DD5-CB73E7124FF8}" type="presOf" srcId="{E21A0B19-AEB6-4B4F-A8DD-BEE0275E52C5}" destId="{36698C39-F01C-5742-A858-6B5A5BBE9F27}" srcOrd="0" destOrd="0" presId="urn:microsoft.com/office/officeart/2005/8/layout/process1"/>
    <dgm:cxn modelId="{99752929-C0F6-DD4E-860A-8A0F2320A38E}" type="presOf" srcId="{E21A0B19-AEB6-4B4F-A8DD-BEE0275E52C5}" destId="{22B9ADDD-C734-2242-A963-2DC3FB3888F0}" srcOrd="1" destOrd="0" presId="urn:microsoft.com/office/officeart/2005/8/layout/process1"/>
    <dgm:cxn modelId="{37AC1850-52FE-B64C-8F60-F4D625FD2CA5}" srcId="{3E548A6F-A362-0542-BF34-F67A65D1464C}" destId="{52F0128B-543E-004A-8715-E7997BB4F757}" srcOrd="0" destOrd="0" parTransId="{AECC0076-28B5-4F40-AE68-ADCBB9DAC7D6}" sibTransId="{E21A0B19-AEB6-4B4F-A8DD-BEE0275E52C5}"/>
    <dgm:cxn modelId="{478BF368-1239-AA44-A604-2C72ED5840BB}" type="presOf" srcId="{2ED6F881-28A5-2A4A-BCB0-AE725C917418}" destId="{46BDCF99-6DEC-D54C-BF48-53D1DC400BD9}" srcOrd="0" destOrd="0" presId="urn:microsoft.com/office/officeart/2005/8/layout/process1"/>
    <dgm:cxn modelId="{4DB6036C-FBAD-D547-B950-0942680816C2}" srcId="{3E548A6F-A362-0542-BF34-F67A65D1464C}" destId="{1DBBEF6E-D794-AC4E-9E84-1F096697BEB6}" srcOrd="1" destOrd="0" parTransId="{F394540D-7C87-504E-9CF2-F2F7E5196D2B}" sibTransId="{D908F407-797C-7A43-925D-96485E9B541F}"/>
    <dgm:cxn modelId="{88189F93-9FF3-BE4A-ACFF-93E677447230}" type="presOf" srcId="{1DBBEF6E-D794-AC4E-9E84-1F096697BEB6}" destId="{E377D3F6-8603-9249-B5C9-FF212EF0ED91}" srcOrd="0" destOrd="0" presId="urn:microsoft.com/office/officeart/2005/8/layout/process1"/>
    <dgm:cxn modelId="{128C9DBD-183E-F041-9312-15408E68B474}" srcId="{3E548A6F-A362-0542-BF34-F67A65D1464C}" destId="{2ED6F881-28A5-2A4A-BCB0-AE725C917418}" srcOrd="2" destOrd="0" parTransId="{D5C841EF-2323-F84E-8C0A-490E86E30A11}" sibTransId="{8DC17E01-1B80-F240-9F76-DCD217085DCE}"/>
    <dgm:cxn modelId="{DEA61AC2-20BB-B046-A1D8-B4895426B632}" type="presOf" srcId="{52F0128B-543E-004A-8715-E7997BB4F757}" destId="{A148D1B1-C23D-114B-945C-7EE41A000007}" srcOrd="0" destOrd="0" presId="urn:microsoft.com/office/officeart/2005/8/layout/process1"/>
    <dgm:cxn modelId="{E16ED0CC-352A-AA45-BE0B-96D49C762268}" type="presOf" srcId="{3E548A6F-A362-0542-BF34-F67A65D1464C}" destId="{17E31D99-2799-9544-A119-87DB77B3A76E}" srcOrd="0" destOrd="0" presId="urn:microsoft.com/office/officeart/2005/8/layout/process1"/>
    <dgm:cxn modelId="{C3AB3863-56B2-434D-B403-7228BBE5D308}" type="presParOf" srcId="{17E31D99-2799-9544-A119-87DB77B3A76E}" destId="{A148D1B1-C23D-114B-945C-7EE41A000007}" srcOrd="0" destOrd="0" presId="urn:microsoft.com/office/officeart/2005/8/layout/process1"/>
    <dgm:cxn modelId="{1B820ADE-E017-754B-BD52-63A0CC262105}" type="presParOf" srcId="{17E31D99-2799-9544-A119-87DB77B3A76E}" destId="{36698C39-F01C-5742-A858-6B5A5BBE9F27}" srcOrd="1" destOrd="0" presId="urn:microsoft.com/office/officeart/2005/8/layout/process1"/>
    <dgm:cxn modelId="{5D8FE480-B0BA-5F40-BE84-DB4C77F777F6}" type="presParOf" srcId="{36698C39-F01C-5742-A858-6B5A5BBE9F27}" destId="{22B9ADDD-C734-2242-A963-2DC3FB3888F0}" srcOrd="0" destOrd="0" presId="urn:microsoft.com/office/officeart/2005/8/layout/process1"/>
    <dgm:cxn modelId="{C3425A6D-1608-3A48-A4D9-7455428AABE2}" type="presParOf" srcId="{17E31D99-2799-9544-A119-87DB77B3A76E}" destId="{E377D3F6-8603-9249-B5C9-FF212EF0ED91}" srcOrd="2" destOrd="0" presId="urn:microsoft.com/office/officeart/2005/8/layout/process1"/>
    <dgm:cxn modelId="{0BBC7042-07F6-0841-8A0D-0431E3337D6E}" type="presParOf" srcId="{17E31D99-2799-9544-A119-87DB77B3A76E}" destId="{0548E8B8-AF78-B547-8C2D-29F977BF2399}" srcOrd="3" destOrd="0" presId="urn:microsoft.com/office/officeart/2005/8/layout/process1"/>
    <dgm:cxn modelId="{98471DAF-CE03-7F4E-8205-5AD85F1A9CA5}" type="presParOf" srcId="{0548E8B8-AF78-B547-8C2D-29F977BF2399}" destId="{57A7892B-773E-A048-A3C4-B6EC555775CD}" srcOrd="0" destOrd="0" presId="urn:microsoft.com/office/officeart/2005/8/layout/process1"/>
    <dgm:cxn modelId="{162C1F98-8B90-C249-B2F6-553499C0D358}" type="presParOf" srcId="{17E31D99-2799-9544-A119-87DB77B3A76E}" destId="{46BDCF99-6DEC-D54C-BF48-53D1DC400B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8D1B1-C23D-114B-945C-7EE41A000007}">
      <dsp:nvSpPr>
        <dsp:cNvPr id="0" name=""/>
        <dsp:cNvSpPr/>
      </dsp:nvSpPr>
      <dsp:spPr>
        <a:xfrm>
          <a:off x="0" y="0"/>
          <a:ext cx="1707636" cy="971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FASTQ</a:t>
          </a:r>
        </a:p>
      </dsp:txBody>
      <dsp:txXfrm>
        <a:off x="28450" y="28450"/>
        <a:ext cx="1650736" cy="914447"/>
      </dsp:txXfrm>
    </dsp:sp>
    <dsp:sp modelId="{36698C39-F01C-5742-A858-6B5A5BBE9F27}">
      <dsp:nvSpPr>
        <dsp:cNvPr id="0" name=""/>
        <dsp:cNvSpPr/>
      </dsp:nvSpPr>
      <dsp:spPr>
        <a:xfrm>
          <a:off x="2089063" y="238232"/>
          <a:ext cx="1179747" cy="5308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89063" y="344392"/>
        <a:ext cx="1020506" cy="318482"/>
      </dsp:txXfrm>
    </dsp:sp>
    <dsp:sp modelId="{E377D3F6-8603-9249-B5C9-FF212EF0ED91}">
      <dsp:nvSpPr>
        <dsp:cNvPr id="0" name=""/>
        <dsp:cNvSpPr/>
      </dsp:nvSpPr>
      <dsp:spPr>
        <a:xfrm>
          <a:off x="3593656" y="0"/>
          <a:ext cx="1867704" cy="971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Bam</a:t>
          </a:r>
        </a:p>
      </dsp:txBody>
      <dsp:txXfrm>
        <a:off x="3622106" y="28450"/>
        <a:ext cx="1810804" cy="914447"/>
      </dsp:txXfrm>
    </dsp:sp>
    <dsp:sp modelId="{0548E8B8-AF78-B547-8C2D-29F977BF2399}">
      <dsp:nvSpPr>
        <dsp:cNvPr id="0" name=""/>
        <dsp:cNvSpPr/>
      </dsp:nvSpPr>
      <dsp:spPr>
        <a:xfrm>
          <a:off x="5834347" y="220277"/>
          <a:ext cx="1187432" cy="53079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34347" y="326435"/>
        <a:ext cx="1028194" cy="318476"/>
      </dsp:txXfrm>
    </dsp:sp>
    <dsp:sp modelId="{46BDCF99-6DEC-D54C-BF48-53D1DC400BD9}">
      <dsp:nvSpPr>
        <dsp:cNvPr id="0" name=""/>
        <dsp:cNvSpPr/>
      </dsp:nvSpPr>
      <dsp:spPr>
        <a:xfrm>
          <a:off x="7338452" y="0"/>
          <a:ext cx="1974417" cy="9713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Counts</a:t>
          </a:r>
        </a:p>
      </dsp:txBody>
      <dsp:txXfrm>
        <a:off x="7366902" y="28450"/>
        <a:ext cx="1917517" cy="914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F302-5A32-EE40-8E70-D88396CA801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D895B-99F7-3B4C-A9D5-AB401EC7D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4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C7A9B-5BAE-9A44-891D-DF65E56456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68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A29D-44F1-7B52-4D32-8BBBD1F57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C2208-4748-4EC3-FA13-3E2D8DC56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B8AC-19B5-990E-4B7D-A831579F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588F3-CB51-AA8E-61F7-3E69FD3A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3725-0411-6122-1122-BD953A1D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D417-D9B0-1D22-E6BA-541F28C6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C5E9F-7E18-1FA2-AE7B-C80002B6E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A6E0D-2293-0C5E-E402-54B19E23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484DE-4E36-A53D-90A2-002EC5F0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4F788-5633-13CD-C4F8-5F736C28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3F40E-66F9-25F2-3F87-7E4CD71C2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DB575-C7BB-CBCB-D5DE-B8EC90D19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62D5-9CCC-1D72-4027-341228B1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AB77-7E10-D8AD-4080-CFC598DB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7DE9F-DCF3-99A3-D09D-E59757EB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48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B3762-F8F6-26AD-AADB-74EDF69748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13E1EAC-1B7C-F994-110E-6DD324E89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4" b="34715"/>
          <a:stretch/>
        </p:blipFill>
        <p:spPr>
          <a:xfrm flipH="1">
            <a:off x="5174621" y="4568360"/>
            <a:ext cx="7017379" cy="23064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2B9679-05F0-569A-647C-4585319F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851" y="787441"/>
            <a:ext cx="1290048" cy="11855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46423C-A39A-8756-4129-08C0B4E87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7" y="562353"/>
            <a:ext cx="2057400" cy="19304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E0B80E-5573-0F20-1F63-394A007970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3102" y="2922157"/>
            <a:ext cx="8707833" cy="1569660"/>
          </a:xfrm>
        </p:spPr>
        <p:txBody>
          <a:bodyPr anchor="ctr"/>
          <a:lstStyle>
            <a:lvl1pPr algn="l">
              <a:defRPr lang="es-MX" sz="4800" b="0" i="0" kern="12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r>
              <a:rPr lang="en-US" dirty="0"/>
              <a:t>Presentation Title</a:t>
            </a:r>
            <a:endParaRPr lang="es-MX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34D53E5-2B80-5686-A3CA-2FC39C890C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3102" y="4711289"/>
            <a:ext cx="7185212" cy="1010305"/>
          </a:xfrm>
        </p:spPr>
        <p:txBody>
          <a:bodyPr>
            <a:noAutofit/>
          </a:bodyPr>
          <a:lstStyle>
            <a:lvl1pPr marL="0" indent="0" algn="l">
              <a:buNone/>
              <a:defRPr lang="es-MX" sz="3600" b="0" i="0" kern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/ Additional information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765156-9AB1-F1D3-D9F4-7A38E445B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952" y="1566291"/>
            <a:ext cx="1797050" cy="8134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637BF5-2C4E-539C-7A8D-53EDA4C063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471"/>
          <a:stretch/>
        </p:blipFill>
        <p:spPr>
          <a:xfrm>
            <a:off x="10704549" y="3284335"/>
            <a:ext cx="1487451" cy="9825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21CF291-15DA-6BAD-DF50-6454764DD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76" r="-1725"/>
          <a:stretch/>
        </p:blipFill>
        <p:spPr>
          <a:xfrm>
            <a:off x="0" y="5615700"/>
            <a:ext cx="1064712" cy="7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62F60A5-114F-0A0B-4A74-3B303DDB0B12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gradFill>
            <a:gsLst>
              <a:gs pos="0">
                <a:srgbClr val="006577"/>
              </a:gs>
              <a:gs pos="99000">
                <a:srgbClr val="32A4B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21868B-BD3F-0DE9-0170-FF7512C8B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522" y="541204"/>
            <a:ext cx="10846948" cy="579646"/>
          </a:xfrm>
          <a:noFill/>
        </p:spPr>
        <p:txBody>
          <a:bodyPr wrap="square" rtlCol="0">
            <a:spAutoFit/>
          </a:bodyPr>
          <a:lstStyle>
            <a:lvl1pPr>
              <a:defRPr lang="es-MX" sz="3600" b="0" i="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pPr marL="0" lvl="0">
              <a:lnSpc>
                <a:spcPts val="3820"/>
              </a:lnSpc>
            </a:pPr>
            <a:r>
              <a:rPr lang="en-US" dirty="0"/>
              <a:t>Your title here</a:t>
            </a:r>
            <a:endParaRPr lang="es-MX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A856A4D-C000-8059-90F5-1FC196319979}"/>
              </a:ext>
            </a:extLst>
          </p:cNvPr>
          <p:cNvGrpSpPr/>
          <p:nvPr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296F950-4D5A-00C4-FF6A-F83C9261C099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9CB75CA-F367-1D48-E637-69232175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8BCBDD7-9543-F7A8-9746-29828E031B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773" y="1828800"/>
            <a:ext cx="9259504" cy="393126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8C8A6-E8DF-C2A2-F9D3-1100E3394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0" b="9203"/>
          <a:stretch/>
        </p:blipFill>
        <p:spPr>
          <a:xfrm rot="11844921">
            <a:off x="10173770" y="1924544"/>
            <a:ext cx="2547283" cy="33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9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24203DD-17C9-04C6-CF98-C2CD2173FE34}"/>
              </a:ext>
            </a:extLst>
          </p:cNvPr>
          <p:cNvSpPr/>
          <p:nvPr/>
        </p:nvSpPr>
        <p:spPr>
          <a:xfrm rot="10800000">
            <a:off x="0" y="0"/>
            <a:ext cx="12192000" cy="1484026"/>
          </a:xfrm>
          <a:prstGeom prst="rect">
            <a:avLst/>
          </a:prstGeom>
          <a:gradFill>
            <a:gsLst>
              <a:gs pos="0">
                <a:srgbClr val="A874AF"/>
              </a:gs>
              <a:gs pos="100000">
                <a:srgbClr val="F8CFE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21868B-BD3F-0DE9-0170-FF7512C8B2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522" y="541204"/>
            <a:ext cx="10846948" cy="579646"/>
          </a:xfrm>
          <a:noFill/>
        </p:spPr>
        <p:txBody>
          <a:bodyPr wrap="square" rtlCol="0">
            <a:spAutoFit/>
          </a:bodyPr>
          <a:lstStyle>
            <a:lvl1pPr>
              <a:defRPr lang="es-MX" sz="3600" b="0" i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pPr marL="0" lvl="0">
              <a:lnSpc>
                <a:spcPts val="3820"/>
              </a:lnSpc>
            </a:pPr>
            <a:r>
              <a:rPr lang="en-US" dirty="0"/>
              <a:t>Your title here</a:t>
            </a:r>
            <a:endParaRPr lang="es-MX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A856A4D-C000-8059-90F5-1FC196319979}"/>
              </a:ext>
            </a:extLst>
          </p:cNvPr>
          <p:cNvGrpSpPr/>
          <p:nvPr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296F950-4D5A-00C4-FF6A-F83C9261C099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9CB75CA-F367-1D48-E637-69232175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8BCBDD7-9543-F7A8-9746-29828E031B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8147" y="1828800"/>
            <a:ext cx="10587790" cy="366825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 b="0" i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CC7DFF-358C-3C6F-15E9-9E77EC5E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079" y="5772750"/>
            <a:ext cx="1009519" cy="9277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F375F9-CA1E-8200-D3A6-14BD9954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286" y="5996434"/>
            <a:ext cx="766127" cy="704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6199B1-5CD6-3674-20D4-C4E56A17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21" y="5526342"/>
            <a:ext cx="1277637" cy="11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5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FC406323-5E5B-DA74-AF5C-B62425809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5752" y="977830"/>
            <a:ext cx="6340488" cy="579646"/>
          </a:xfrm>
          <a:noFill/>
        </p:spPr>
        <p:txBody>
          <a:bodyPr wrap="square" rtlCol="0">
            <a:spAutoFit/>
          </a:bodyPr>
          <a:lstStyle>
            <a:lvl1pPr algn="ctr">
              <a:defRPr lang="es-MX" sz="3600" b="0" i="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pPr marL="0" lvl="0">
              <a:lnSpc>
                <a:spcPts val="3820"/>
              </a:lnSpc>
            </a:pPr>
            <a:r>
              <a:rPr lang="en-US" dirty="0"/>
              <a:t>Your title here</a:t>
            </a:r>
            <a:endParaRPr lang="es-MX" dirty="0"/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3215FA58-A77E-289F-9DEC-BFA468ED88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6888" y="1803209"/>
            <a:ext cx="8697912" cy="38179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algn="ctr"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algn="ctr"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algn="ctr"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ADEA6F9-A6E0-70DD-682C-83B898F3F866}"/>
              </a:ext>
            </a:extLst>
          </p:cNvPr>
          <p:cNvGrpSpPr/>
          <p:nvPr userDrawn="1"/>
        </p:nvGrpSpPr>
        <p:grpSpPr>
          <a:xfrm flipH="1">
            <a:off x="0" y="5103341"/>
            <a:ext cx="3509320" cy="1754659"/>
            <a:chOff x="7274858" y="4574308"/>
            <a:chExt cx="4917141" cy="228369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D2AF1EF-4985-A1B0-B49B-F7B406E082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188" t="2925" r="6113" b="50000"/>
            <a:stretch/>
          </p:blipFill>
          <p:spPr>
            <a:xfrm>
              <a:off x="7274858" y="4574308"/>
              <a:ext cx="4917141" cy="22836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A6078FA-5C3D-46BD-AF73-27F4916076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40234" b="50000"/>
            <a:stretch/>
          </p:blipFill>
          <p:spPr>
            <a:xfrm>
              <a:off x="9354151" y="5541646"/>
              <a:ext cx="1605202" cy="1208777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9596AA2-B694-6E44-F92E-65AC13204AF4}"/>
              </a:ext>
            </a:extLst>
          </p:cNvPr>
          <p:cNvGrpSpPr/>
          <p:nvPr userDrawn="1"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576E7E1-A5AF-85A9-BE2F-9701EDD1A0FA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72505A3-4523-C8F4-AD59-E71D28383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755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05EC378-17C5-11F9-542C-8DE3FAFB8E57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108B983-ECF2-E757-2D61-579261175DE8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0EFB6ED-CC11-FB3A-E171-36C70EB6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2FFFAE-4A62-C6BD-ADC3-B8C63B30A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3100" y="0"/>
            <a:ext cx="5168900" cy="6858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419376-DBBC-A06E-4966-DF0AF9CC8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0" b="9203"/>
          <a:stretch/>
        </p:blipFill>
        <p:spPr>
          <a:xfrm rot="10800000">
            <a:off x="5100278" y="4596713"/>
            <a:ext cx="1922821" cy="2506943"/>
          </a:xfrm>
          <a:prstGeom prst="rect">
            <a:avLst/>
          </a:prstGeom>
        </p:spPr>
      </p:pic>
      <p:sp>
        <p:nvSpPr>
          <p:cNvPr id="4" name="Marcador de texto 14">
            <a:extLst>
              <a:ext uri="{FF2B5EF4-FFF2-40B4-BE49-F238E27FC236}">
                <a16:creationId xmlns:a16="http://schemas.microsoft.com/office/drawing/2014/main" id="{CC18DCDA-0F87-74A3-19ED-49251BE473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773" y="2261287"/>
            <a:ext cx="4446871" cy="3270869"/>
          </a:xfrm>
        </p:spPr>
        <p:txBody>
          <a:bodyPr>
            <a:noAutofit/>
          </a:bodyPr>
          <a:lstStyle>
            <a:lvl1pPr marL="0" indent="0">
              <a:buNone/>
              <a:defRPr lang="es-MX" sz="20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lang="es-MX" sz="1800" b="0" i="0" kern="12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  <a:endParaRPr lang="es-MX" dirty="0"/>
          </a:p>
        </p:txBody>
      </p:sp>
      <p:sp>
        <p:nvSpPr>
          <p:cNvPr id="8" name="Título 15">
            <a:extLst>
              <a:ext uri="{FF2B5EF4-FFF2-40B4-BE49-F238E27FC236}">
                <a16:creationId xmlns:a16="http://schemas.microsoft.com/office/drawing/2014/main" id="{A945E363-FB67-7915-0F01-BDF8FAB469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56" y="685882"/>
            <a:ext cx="5613051" cy="1213930"/>
          </a:xfrm>
        </p:spPr>
        <p:txBody>
          <a:bodyPr anchor="t"/>
          <a:lstStyle>
            <a:lvl1pPr>
              <a:defRPr lang="es-MX" sz="3200" b="0" i="0" kern="120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r>
              <a:rPr lang="en-US" dirty="0"/>
              <a:t>Your title here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312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AF8615-05EB-EFDA-E151-8782C11E0B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623888"/>
            <a:ext cx="5608638" cy="561022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add a picture</a:t>
            </a:r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05EC378-17C5-11F9-542C-8DE3FAFB8E57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108B983-ECF2-E757-2D61-579261175DE8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0EFB6ED-CC11-FB3A-E171-36C70EB6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62B6321-D7C1-8DD5-305A-0193956F36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7398" y="2271562"/>
            <a:ext cx="4610943" cy="3207408"/>
          </a:xfrm>
        </p:spPr>
        <p:txBody>
          <a:bodyPr>
            <a:noAutofit/>
          </a:bodyPr>
          <a:lstStyle>
            <a:lvl1pPr marL="0" indent="0">
              <a:buNone/>
              <a:defRPr lang="es-MX" sz="20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lang="es-MX" sz="1800" b="0" i="0" kern="12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  <a:endParaRPr lang="es-MX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4EE0B43-C0D2-9E2F-7E72-71A7917B9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56" y="685882"/>
            <a:ext cx="4891939" cy="1213930"/>
          </a:xfrm>
        </p:spPr>
        <p:txBody>
          <a:bodyPr anchor="t"/>
          <a:lstStyle>
            <a:lvl1pPr>
              <a:defRPr lang="es-MX" sz="3200" b="0" i="0" kern="120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r>
              <a:rPr lang="en-US" dirty="0"/>
              <a:t>Your title here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0E49AC-9F76-1E3A-03FF-C7F29268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55556" y="5675787"/>
            <a:ext cx="2692785" cy="11374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BB65FC-2BF3-2267-9F08-EF7CA14A9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0" y="5478969"/>
            <a:ext cx="323967" cy="3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50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37496D7-E50B-20CD-9C61-07A39B84FD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12192000" cy="3429000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a picture</a:t>
            </a:r>
            <a:endParaRPr lang="es-MX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62B6321-D7C1-8DD5-305A-0193956F36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125" y="714801"/>
            <a:ext cx="5395345" cy="2318730"/>
          </a:xfrm>
        </p:spPr>
        <p:txBody>
          <a:bodyPr>
            <a:noAutofit/>
          </a:bodyPr>
          <a:lstStyle>
            <a:lvl1pPr marL="0" indent="0">
              <a:buNone/>
              <a:defRPr lang="es-MX" sz="20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lang="es-MX" sz="1800" b="0" i="0" kern="12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  <a:endParaRPr lang="es-MX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4EE0B43-C0D2-9E2F-7E72-71A7917B9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56" y="685882"/>
            <a:ext cx="4891939" cy="1555042"/>
          </a:xfrm>
        </p:spPr>
        <p:txBody>
          <a:bodyPr anchor="t"/>
          <a:lstStyle>
            <a:lvl1pPr>
              <a:defRPr lang="es-MX" sz="4000" b="0" i="0" kern="120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r>
              <a:rPr lang="en-US" dirty="0"/>
              <a:t>Your title here</a:t>
            </a:r>
            <a:endParaRPr lang="es-MX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329C590-6B1E-B0F2-21F0-3CAE8148D50C}"/>
              </a:ext>
            </a:extLst>
          </p:cNvPr>
          <p:cNvGrpSpPr/>
          <p:nvPr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4C3F88E-0197-254A-6715-5CD76FC20A79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4D55EBC-00E7-52FB-6F5F-23FEF65AC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6598711-2CE7-1791-B41F-91ECA3A7F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12406">
            <a:off x="-575306" y="2085308"/>
            <a:ext cx="1878385" cy="19429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AB0E20-CF07-7F73-062C-F99776D6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0488">
            <a:off x="11213485" y="-508551"/>
            <a:ext cx="1665194" cy="17223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081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658D45F-02B2-C884-8917-2C82252675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a picture</a:t>
            </a:r>
          </a:p>
          <a:p>
            <a:endParaRPr lang="en-US" dirty="0"/>
          </a:p>
          <a:p>
            <a:endParaRPr lang="en-US" dirty="0"/>
          </a:p>
          <a:p>
            <a:endParaRPr lang="es-MX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329C590-6B1E-B0F2-21F0-3CAE8148D50C}"/>
              </a:ext>
            </a:extLst>
          </p:cNvPr>
          <p:cNvGrpSpPr/>
          <p:nvPr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4C3F88E-0197-254A-6715-5CD76FC20A79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4D55EBC-00E7-52FB-6F5F-23FEF65AC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03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0D02-1497-22F0-D042-8B5DF47E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740D-FA1D-0DE8-9482-54444E9C2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75F0-6728-F7BF-8520-E67189ADA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72708-5CE0-01A6-CE7C-E049453D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17A2B-3072-B0C5-FC7F-38F51181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2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objec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05EC378-17C5-11F9-542C-8DE3FAFB8E57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108B983-ECF2-E757-2D61-579261175DE8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0EFB6ED-CC11-FB3A-E171-36C70EB6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62B6321-D7C1-8DD5-305A-0193956F36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023" y="2300439"/>
            <a:ext cx="4634387" cy="2544392"/>
          </a:xfrm>
        </p:spPr>
        <p:txBody>
          <a:bodyPr>
            <a:noAutofit/>
          </a:bodyPr>
          <a:lstStyle>
            <a:lvl1pPr marL="0" indent="0">
              <a:buNone/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lang="es-MX" sz="1800" b="0" i="0" kern="12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  <a:endParaRPr lang="es-MX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4EE0B43-C0D2-9E2F-7E72-71A7917B9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56" y="685882"/>
            <a:ext cx="4891939" cy="1213930"/>
          </a:xfrm>
        </p:spPr>
        <p:txBody>
          <a:bodyPr/>
          <a:lstStyle>
            <a:lvl1pPr>
              <a:defRPr lang="es-MX" sz="3600" b="1" kern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Your title here</a:t>
            </a:r>
            <a:endParaRPr lang="es-MX" dirty="0"/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9425D6B5-9A7A-C1B5-DC43-626EE2C9AE6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36024" y="305710"/>
            <a:ext cx="6103947" cy="30636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-</a:t>
            </a:r>
          </a:p>
        </p:txBody>
      </p:sp>
      <p:sp>
        <p:nvSpPr>
          <p:cNvPr id="8" name="Marcador de contenido 19">
            <a:extLst>
              <a:ext uri="{FF2B5EF4-FFF2-40B4-BE49-F238E27FC236}">
                <a16:creationId xmlns:a16="http://schemas.microsoft.com/office/drawing/2014/main" id="{82AAF880-1780-C2C6-51D7-C17B7662B0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36024" y="3507388"/>
            <a:ext cx="6103947" cy="306367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-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E591B0-742E-B216-A327-69E5D9AD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12" y="5039227"/>
            <a:ext cx="3035595" cy="12822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457BEB-5097-2163-E992-1A559261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210" y="5964524"/>
            <a:ext cx="457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7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objec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5792A-D024-0065-CAA5-2F63797E097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r>
              <a:rPr lang="en-US" dirty="0"/>
              <a:t>Click icon to add an object</a:t>
            </a:r>
          </a:p>
        </p:txBody>
      </p:sp>
      <p:sp>
        <p:nvSpPr>
          <p:cNvPr id="8" name="Título 15">
            <a:extLst>
              <a:ext uri="{FF2B5EF4-FFF2-40B4-BE49-F238E27FC236}">
                <a16:creationId xmlns:a16="http://schemas.microsoft.com/office/drawing/2014/main" id="{78498BA4-3C14-05FE-8F3A-368683C2F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7"/>
            <a:ext cx="10515600" cy="981683"/>
          </a:xfrm>
        </p:spPr>
        <p:txBody>
          <a:bodyPr/>
          <a:lstStyle>
            <a:lvl1pPr>
              <a:defRPr lang="es-MX" sz="3600" b="0" i="0" kern="1200" dirty="0">
                <a:solidFill>
                  <a:schemeClr val="accent3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</a:lstStyle>
          <a:p>
            <a:r>
              <a:rPr lang="en-US" dirty="0"/>
              <a:t>Your title here</a:t>
            </a:r>
            <a:endParaRPr lang="es-MX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F17A94C-5222-4EEA-0635-7D059206B9F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63962" y="1825625"/>
            <a:ext cx="5181600" cy="435133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r>
              <a:rPr lang="en-US" dirty="0"/>
              <a:t>Click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895606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DCF816E-DF52-3F0E-D1E6-63948B88530D}"/>
              </a:ext>
            </a:extLst>
          </p:cNvPr>
          <p:cNvSpPr/>
          <p:nvPr userDrawn="1"/>
        </p:nvSpPr>
        <p:spPr>
          <a:xfrm rot="5400000">
            <a:off x="-1095936" y="1095936"/>
            <a:ext cx="6858002" cy="4666130"/>
          </a:xfrm>
          <a:prstGeom prst="rect">
            <a:avLst/>
          </a:prstGeom>
          <a:gradFill>
            <a:gsLst>
              <a:gs pos="0">
                <a:srgbClr val="006577"/>
              </a:gs>
              <a:gs pos="99000">
                <a:srgbClr val="32A4B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419DE8B9-D955-AB35-067D-4280758BFCB8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358187" y="681037"/>
            <a:ext cx="6181283" cy="5179190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Insert chart here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9B204FB6-3B4D-BD25-2DEA-299B3A783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772" y="2263675"/>
            <a:ext cx="3359217" cy="3104617"/>
          </a:xfrm>
        </p:spPr>
        <p:txBody>
          <a:bodyPr>
            <a:noAutofit/>
          </a:bodyPr>
          <a:lstStyle>
            <a:lvl1pPr marL="0" indent="0">
              <a:buNone/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lang="es-MX" sz="1800" b="0" i="0" kern="1200" dirty="0" smtClean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lang="es-MX" sz="1800" b="0" i="0" kern="12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description here</a:t>
            </a:r>
            <a:endParaRPr lang="es-MX" dirty="0"/>
          </a:p>
        </p:txBody>
      </p:sp>
      <p:sp>
        <p:nvSpPr>
          <p:cNvPr id="12" name="Título 15">
            <a:extLst>
              <a:ext uri="{FF2B5EF4-FFF2-40B4-BE49-F238E27FC236}">
                <a16:creationId xmlns:a16="http://schemas.microsoft.com/office/drawing/2014/main" id="{4076B7BE-479F-2668-B26D-244B2AE2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057" y="685882"/>
            <a:ext cx="3624450" cy="1213930"/>
          </a:xfrm>
        </p:spPr>
        <p:txBody>
          <a:bodyPr/>
          <a:lstStyle>
            <a:lvl1pPr>
              <a:defRPr lang="es-MX" sz="3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Chart Title</a:t>
            </a:r>
            <a:endParaRPr lang="es-MX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C8E943C-19EB-3462-59D7-33EDB5CDEC2B}"/>
              </a:ext>
            </a:extLst>
          </p:cNvPr>
          <p:cNvGrpSpPr/>
          <p:nvPr userDrawn="1"/>
        </p:nvGrpSpPr>
        <p:grpSpPr>
          <a:xfrm>
            <a:off x="10826775" y="5860227"/>
            <a:ext cx="712695" cy="997773"/>
            <a:chOff x="336176" y="5446059"/>
            <a:chExt cx="1008529" cy="141194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393EDD2-B3C5-9C18-066A-46E183C3F9F0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92FC107-4539-C900-8E1C-A8C8D167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000B9AD-075E-0778-322E-E53320DF3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11188" t="2925" r="6113" b="50000"/>
          <a:stretch/>
        </p:blipFill>
        <p:spPr>
          <a:xfrm flipH="1">
            <a:off x="-1" y="4690886"/>
            <a:ext cx="4666129" cy="21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17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highlights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E6DF00-442B-4374-6D1E-372D14B9D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-1568"/>
          <a:stretch/>
        </p:blipFill>
        <p:spPr>
          <a:xfrm>
            <a:off x="5821082" y="1048871"/>
            <a:ext cx="6221960" cy="5809129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19A7FBE-815B-3511-20EF-56AFFF005CA1}"/>
              </a:ext>
            </a:extLst>
          </p:cNvPr>
          <p:cNvSpPr/>
          <p:nvPr userDrawn="1"/>
        </p:nvSpPr>
        <p:spPr>
          <a:xfrm>
            <a:off x="1588247" y="1828801"/>
            <a:ext cx="2716306" cy="3818963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07C3A186-30F8-DF7E-CE29-EB44C587BC61}"/>
              </a:ext>
            </a:extLst>
          </p:cNvPr>
          <p:cNvSpPr/>
          <p:nvPr userDrawn="1"/>
        </p:nvSpPr>
        <p:spPr>
          <a:xfrm>
            <a:off x="4737847" y="1828801"/>
            <a:ext cx="2716306" cy="3818963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67CD30E-57A8-8464-2E8A-8F81BE4B72B1}"/>
              </a:ext>
            </a:extLst>
          </p:cNvPr>
          <p:cNvSpPr/>
          <p:nvPr userDrawn="1"/>
        </p:nvSpPr>
        <p:spPr>
          <a:xfrm>
            <a:off x="7887447" y="1828801"/>
            <a:ext cx="2716306" cy="3818963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D40A28D3-A960-FC94-8BE0-260B9EC1BA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29329" y="2245707"/>
            <a:ext cx="1183293" cy="1183293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MX" dirty="0"/>
              <a:t>icon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6E71F7D-68C2-99DE-973C-9572DFDA0DD3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507C373-2313-9DF3-CC53-38B1210C53CB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B5875CC-9F53-1E56-4A8D-57958654D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8FB2E99-47E7-7A7F-F726-A0C4CA1F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18341" y="3635951"/>
            <a:ext cx="2256118" cy="41990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HIGHLIGHT 1</a:t>
            </a:r>
          </a:p>
        </p:txBody>
      </p:sp>
      <p:sp>
        <p:nvSpPr>
          <p:cNvPr id="12" name="Marcador de posición de imagen 24">
            <a:extLst>
              <a:ext uri="{FF2B5EF4-FFF2-40B4-BE49-F238E27FC236}">
                <a16:creationId xmlns:a16="http://schemas.microsoft.com/office/drawing/2014/main" id="{4DF2F91E-C7D8-F6EA-3CDE-A4E728AAAA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4353" y="2245707"/>
            <a:ext cx="1183293" cy="1183293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MX" dirty="0"/>
              <a:t>icon</a:t>
            </a:r>
          </a:p>
        </p:txBody>
      </p:sp>
      <p:sp>
        <p:nvSpPr>
          <p:cNvPr id="13" name="Marcador de posición de imagen 24">
            <a:extLst>
              <a:ext uri="{FF2B5EF4-FFF2-40B4-BE49-F238E27FC236}">
                <a16:creationId xmlns:a16="http://schemas.microsoft.com/office/drawing/2014/main" id="{943EABAF-87E1-B104-6779-79AFBA6F71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79378" y="2245707"/>
            <a:ext cx="1183293" cy="1183293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MX" dirty="0"/>
              <a:t>icon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4F4D1738-84ED-7D0C-FC5D-38D85C78F5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8175" y="3635951"/>
            <a:ext cx="2375648" cy="41990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HIGHLIGHT 2</a:t>
            </a:r>
          </a:p>
        </p:txBody>
      </p:sp>
      <p:sp>
        <p:nvSpPr>
          <p:cNvPr id="15" name="Marcador de texto 18">
            <a:extLst>
              <a:ext uri="{FF2B5EF4-FFF2-40B4-BE49-F238E27FC236}">
                <a16:creationId xmlns:a16="http://schemas.microsoft.com/office/drawing/2014/main" id="{23A468B5-79EE-3702-83C1-6CB1D91335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1682" y="3635951"/>
            <a:ext cx="2327836" cy="41990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HIGHLIGHT 3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CBAE2754-D543-409C-53BE-D52E62358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18341" y="4187280"/>
            <a:ext cx="2256118" cy="828473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494E86B8-63AF-57D7-3DE8-792F57AEBB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7940" y="4205972"/>
            <a:ext cx="2256118" cy="828473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AD3E8104-0D8B-AB0F-2BB0-0F9580C72D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6965" y="4205972"/>
            <a:ext cx="2256118" cy="828473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E239418D-0D55-C729-67AE-C24958EC86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8247" y="957684"/>
            <a:ext cx="9015506" cy="534940"/>
          </a:xfrm>
        </p:spPr>
        <p:txBody>
          <a:bodyPr anchor="t"/>
          <a:lstStyle>
            <a:lvl1pPr algn="ctr">
              <a:defRPr lang="es-MX" sz="3600" b="1" kern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Three Highlights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9824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3050D2-0065-6AD1-7FD5-46D10466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9164" cy="6874829"/>
          </a:xfrm>
          <a:prstGeom prst="rect">
            <a:avLst/>
          </a:prstGeom>
        </p:spPr>
      </p:pic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D40A28D3-A960-FC94-8BE0-260B9EC1BA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78305" y="957263"/>
            <a:ext cx="862012" cy="8620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s-MX" dirty="0"/>
              <a:t>icon</a:t>
            </a:r>
          </a:p>
        </p:txBody>
      </p:sp>
      <p:sp>
        <p:nvSpPr>
          <p:cNvPr id="26" name="Marcador de posición de imagen 24">
            <a:extLst>
              <a:ext uri="{FF2B5EF4-FFF2-40B4-BE49-F238E27FC236}">
                <a16:creationId xmlns:a16="http://schemas.microsoft.com/office/drawing/2014/main" id="{6533528F-B092-4317-48B7-B7F72965F4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78305" y="2419660"/>
            <a:ext cx="862012" cy="8620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dirty="0"/>
              <a:t>icon</a:t>
            </a:r>
          </a:p>
        </p:txBody>
      </p: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4A22FE05-D913-B4B0-6A1B-F7BB7928FC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8305" y="3882057"/>
            <a:ext cx="862012" cy="8620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dirty="0"/>
              <a:t>icon</a:t>
            </a:r>
          </a:p>
        </p:txBody>
      </p:sp>
      <p:sp>
        <p:nvSpPr>
          <p:cNvPr id="28" name="Marcador de posición de imagen 24">
            <a:extLst>
              <a:ext uri="{FF2B5EF4-FFF2-40B4-BE49-F238E27FC236}">
                <a16:creationId xmlns:a16="http://schemas.microsoft.com/office/drawing/2014/main" id="{69291D58-414C-F6D9-7949-C4C6418FDE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78305" y="5368081"/>
            <a:ext cx="862012" cy="8620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dirty="0"/>
              <a:t>icon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6E71F7D-68C2-99DE-973C-9572DFDA0DD3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507C373-2313-9DF3-CC53-38B1210C53CB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B5875CC-9F53-1E56-4A8D-57958654D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17" name="Título 16">
            <a:extLst>
              <a:ext uri="{FF2B5EF4-FFF2-40B4-BE49-F238E27FC236}">
                <a16:creationId xmlns:a16="http://schemas.microsoft.com/office/drawing/2014/main" id="{E239418D-0D55-C729-67AE-C24958EC86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149" y="957683"/>
            <a:ext cx="4380941" cy="1634781"/>
          </a:xfrm>
        </p:spPr>
        <p:txBody>
          <a:bodyPr anchor="t"/>
          <a:lstStyle>
            <a:lvl1pPr>
              <a:defRPr lang="es-MX" sz="3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n-US" dirty="0"/>
              <a:t>Four highlights</a:t>
            </a:r>
            <a:endParaRPr lang="es-MX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8FB2E99-47E7-7A7F-F726-A0C4CA1F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773" y="2810577"/>
            <a:ext cx="4138863" cy="248180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649065FE-93BF-1430-5722-4D0ED7FB14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1726" y="960630"/>
            <a:ext cx="4421187" cy="862012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33" name="Marcador de texto 31">
            <a:extLst>
              <a:ext uri="{FF2B5EF4-FFF2-40B4-BE49-F238E27FC236}">
                <a16:creationId xmlns:a16="http://schemas.microsoft.com/office/drawing/2014/main" id="{654346C3-BE95-B841-D29F-5EA696B7A4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726" y="2393190"/>
            <a:ext cx="4421187" cy="862012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34" name="Marcador de texto 31">
            <a:extLst>
              <a:ext uri="{FF2B5EF4-FFF2-40B4-BE49-F238E27FC236}">
                <a16:creationId xmlns:a16="http://schemas.microsoft.com/office/drawing/2014/main" id="{93BDDEA3-A239-EFB7-7749-67C05E8B3A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726" y="3866390"/>
            <a:ext cx="4421187" cy="862012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content here</a:t>
            </a:r>
          </a:p>
        </p:txBody>
      </p:sp>
      <p:sp>
        <p:nvSpPr>
          <p:cNvPr id="35" name="Marcador de texto 31">
            <a:extLst>
              <a:ext uri="{FF2B5EF4-FFF2-40B4-BE49-F238E27FC236}">
                <a16:creationId xmlns:a16="http://schemas.microsoft.com/office/drawing/2014/main" id="{BFAB021D-4F7D-0861-5F0F-9390D2C0DF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726" y="5349750"/>
            <a:ext cx="4421187" cy="862012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content here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B11E2C-0659-0B1C-AE28-B1DEEB91B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58" y="5338531"/>
            <a:ext cx="1536073" cy="1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3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ing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25845FC-F8F8-B947-74AE-ACAE0D8C1ECC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874AF"/>
              </a:gs>
              <a:gs pos="100000">
                <a:srgbClr val="F8CFE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C1DF11-6CC2-9B2D-A626-F9650288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14285" b="34715"/>
          <a:stretch/>
        </p:blipFill>
        <p:spPr>
          <a:xfrm>
            <a:off x="0" y="4072380"/>
            <a:ext cx="8094688" cy="2802449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4C869458-8899-1DD7-EFD9-91A5BC3097AD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42EFAFB-E3D8-6A30-3227-95D66E43E921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63523A1D-15C5-7C1A-A50F-D0246C9A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89B238B-14B8-2B3D-9509-474F03C7C8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1200" y="1823085"/>
            <a:ext cx="2013855" cy="1275716"/>
          </a:xfrm>
        </p:spPr>
        <p:txBody>
          <a:bodyPr>
            <a:noAutofit/>
          </a:bodyPr>
          <a:lstStyle>
            <a:lvl1pPr marL="0" indent="0" algn="r">
              <a:buNone/>
              <a:defRPr lang="es-MX" sz="12000" b="1" i="0" kern="1200" dirty="0" smtClean="0">
                <a:solidFill>
                  <a:schemeClr val="bg2"/>
                </a:solidFill>
                <a:latin typeface="League Spartan SemiBold" pitchFamily="2" charset="77"/>
                <a:ea typeface="+mn-ea"/>
                <a:cs typeface="+mn-cs"/>
              </a:defRPr>
            </a:lvl1pPr>
            <a:lvl2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2pPr>
            <a:lvl3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3pPr>
            <a:lvl4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4pPr>
            <a:lvl5pPr algn="r">
              <a:defRPr lang="es-MX" sz="7200" b="1" i="0" kern="1200" dirty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s-MX" dirty="0"/>
              <a:t>1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5140E552-043F-CA25-2DDA-4DF3000829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82112" y="3541468"/>
            <a:ext cx="8432943" cy="1275716"/>
          </a:xfrm>
        </p:spPr>
        <p:txBody>
          <a:bodyPr>
            <a:noAutofit/>
          </a:bodyPr>
          <a:lstStyle>
            <a:lvl1pPr marL="0" indent="0" algn="r">
              <a:lnSpc>
                <a:spcPts val="6500"/>
              </a:lnSpc>
              <a:spcBef>
                <a:spcPts val="0"/>
              </a:spcBef>
              <a:buNone/>
              <a:defRPr lang="es-MX" sz="6000" b="1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2pPr>
            <a:lvl3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3pPr>
            <a:lvl4pPr algn="r"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4pPr>
            <a:lvl5pPr algn="r">
              <a:defRPr lang="es-MX" sz="7200" b="1" i="0" kern="1200" dirty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7691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4C27748-0EB3-8410-9847-052EB88864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577"/>
              </a:gs>
              <a:gs pos="99000">
                <a:srgbClr val="32A4B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886B42-ECC6-89AD-F8B9-0310B09C3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1244" t="22916" r="11244" b="3509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4C869458-8899-1DD7-EFD9-91A5BC3097AD}"/>
              </a:ext>
            </a:extLst>
          </p:cNvPr>
          <p:cNvGrpSpPr/>
          <p:nvPr/>
        </p:nvGrpSpPr>
        <p:grpSpPr>
          <a:xfrm>
            <a:off x="692523" y="5860227"/>
            <a:ext cx="712695" cy="997773"/>
            <a:chOff x="336176" y="5446059"/>
            <a:chExt cx="1008529" cy="141194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42EFAFB-E3D8-6A30-3227-95D66E43E921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63523A1D-15C5-7C1A-A50F-D0246C9A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48" y="5593649"/>
              <a:ext cx="823984" cy="80010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8C298B84-417A-3F26-57C1-C12F03BF0081}"/>
              </a:ext>
            </a:extLst>
          </p:cNvPr>
          <p:cNvSpPr txBox="1"/>
          <p:nvPr/>
        </p:nvSpPr>
        <p:spPr>
          <a:xfrm>
            <a:off x="692522" y="-215923"/>
            <a:ext cx="169545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4400" b="1" dirty="0">
                <a:solidFill>
                  <a:schemeClr val="accent4"/>
                </a:solidFill>
                <a:latin typeface="League Spartan SemiBold" pitchFamily="2" charset="77"/>
              </a:rPr>
              <a:t>“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EF25BB-A878-C572-2A77-17B515EB28C6}"/>
              </a:ext>
            </a:extLst>
          </p:cNvPr>
          <p:cNvSpPr txBox="1"/>
          <p:nvPr/>
        </p:nvSpPr>
        <p:spPr>
          <a:xfrm>
            <a:off x="9804026" y="3554181"/>
            <a:ext cx="169545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4400" b="1" dirty="0">
                <a:solidFill>
                  <a:schemeClr val="accent4"/>
                </a:solidFill>
                <a:latin typeface="League Spartan SemiBold" pitchFamily="2" charset="77"/>
              </a:rPr>
              <a:t>”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5183E55-7EF0-0127-2529-866FFE3738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8637" y="2072640"/>
            <a:ext cx="8570165" cy="2611119"/>
          </a:xfrm>
        </p:spPr>
        <p:txBody>
          <a:bodyPr anchor="ctr">
            <a:noAutofit/>
          </a:bodyPr>
          <a:lstStyle>
            <a:lvl1pPr algn="ctr">
              <a:defRPr lang="es-MX" sz="4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Words of wisdom</a:t>
            </a:r>
          </a:p>
        </p:txBody>
      </p:sp>
    </p:spTree>
    <p:extLst>
      <p:ext uri="{BB962C8B-B14F-4D97-AF65-F5344CB8AC3E}">
        <p14:creationId xmlns:p14="http://schemas.microsoft.com/office/powerpoint/2010/main" val="630656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C29E3E7-FEB3-98BC-BC4D-2A4F89915552}"/>
              </a:ext>
            </a:extLst>
          </p:cNvPr>
          <p:cNvGrpSpPr/>
          <p:nvPr/>
        </p:nvGrpSpPr>
        <p:grpSpPr>
          <a:xfrm>
            <a:off x="10999693" y="5860227"/>
            <a:ext cx="712695" cy="997773"/>
            <a:chOff x="336176" y="5446059"/>
            <a:chExt cx="1008529" cy="141194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D81841B-3AD8-6E87-E0EE-2C3891158D49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9867C2C-4D82-500C-31BF-907D2F4E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70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w Logo">
    <p:bg>
      <p:bgPr>
        <a:gradFill>
          <a:gsLst>
            <a:gs pos="0">
              <a:schemeClr val="accent4"/>
            </a:gs>
            <a:gs pos="99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1949CE-A527-F57F-E325-3C875F96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7B48326-A10F-863A-4A01-97A480BDAD33}"/>
              </a:ext>
            </a:extLst>
          </p:cNvPr>
          <p:cNvGrpSpPr/>
          <p:nvPr/>
        </p:nvGrpSpPr>
        <p:grpSpPr>
          <a:xfrm>
            <a:off x="10999693" y="5860227"/>
            <a:ext cx="712695" cy="997773"/>
            <a:chOff x="336176" y="5446059"/>
            <a:chExt cx="1008529" cy="141194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AC63A2A6-1DFD-E2AB-19CA-DCDDB7F30CFE}"/>
                </a:ext>
              </a:extLst>
            </p:cNvPr>
            <p:cNvSpPr/>
            <p:nvPr/>
          </p:nvSpPr>
          <p:spPr>
            <a:xfrm>
              <a:off x="336176" y="5446059"/>
              <a:ext cx="1008529" cy="1411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C2BECF4-5997-96FD-0814-3C4DB816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448" y="5573061"/>
              <a:ext cx="823984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36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55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B5F0-626A-C8E2-B818-09E6D3A2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8E23C-4CC5-3CC7-0BA0-FA83A1087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71DC2-7D20-1073-6A06-2C208CD3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69ABF-7251-47A7-D4EF-352433A6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E397E-4C68-AF4A-C8FC-C9533DA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90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813A486-979D-DADC-4A48-97678B38B2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6577"/>
              </a:gs>
              <a:gs pos="99000">
                <a:srgbClr val="32A4B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5EDF7F-3BED-E96B-6A0E-D6848FD0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17" y="562353"/>
            <a:ext cx="2057400" cy="1930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333F729-BCDC-33CF-981F-B2950BFED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" r="50000" b="3935"/>
          <a:stretch/>
        </p:blipFill>
        <p:spPr>
          <a:xfrm>
            <a:off x="9359153" y="-34617"/>
            <a:ext cx="2832847" cy="6892617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BC13F05-47BE-1F03-4842-29A7CA41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69" y="4072996"/>
            <a:ext cx="5101390" cy="198129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s-MX" dirty="0"/>
              <a:t>Contact info / Date</a:t>
            </a:r>
          </a:p>
        </p:txBody>
      </p:sp>
      <p:sp>
        <p:nvSpPr>
          <p:cNvPr id="10" name="Título 16">
            <a:extLst>
              <a:ext uri="{FF2B5EF4-FFF2-40B4-BE49-F238E27FC236}">
                <a16:creationId xmlns:a16="http://schemas.microsoft.com/office/drawing/2014/main" id="{EC70E059-8CA4-10E5-86E7-8961ADEC2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17" y="2876995"/>
            <a:ext cx="5372100" cy="811759"/>
          </a:xfrm>
        </p:spPr>
        <p:txBody>
          <a:bodyPr anchor="t"/>
          <a:lstStyle>
            <a:lvl1pPr algn="l">
              <a:defRPr lang="es-MX" sz="60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es-MX" dirty="0"/>
              <a:t>Thank You!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D5FB28-2776-6C16-3583-79FC9211A6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84467" y="5715698"/>
            <a:ext cx="463550" cy="463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7DD0CF-5DA7-8AC4-A6C2-9CDB3A4C50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575917" y="3942505"/>
            <a:ext cx="46355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441C-B325-A1E0-B666-37AFAD21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4277-5B37-3C2F-CDA5-9AFD494EC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B306-DF6B-A721-4A45-55B274717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3F1B-A452-CEAC-C383-F05CC8AA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1AC05-E76A-800A-4319-78812FB5B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C0184-3BC0-B02E-4D96-180262BC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48A3-7229-C699-297A-5ACAC60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4E01C-D912-5797-9B98-ADCDF6FF5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1D48D-0B8E-B49A-B9BD-031329976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3DA37-ED60-4C18-5A8E-A8070B39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9B9B5-3CDA-E913-B2D7-E3A0A1ADB2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005B6-AEFA-BAC3-98A2-727F527A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FDB97-6BD9-963B-1D04-6BE64E7A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CD8EB-591C-5A31-93A9-F5C0C9A1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7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066E-E5BF-51E8-4773-EE6BE7B7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3CC2A-45FD-E730-89F7-0872480E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379F0-EAB3-2848-6BA0-56F477A7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1C363-FE1B-85D5-2B03-F0907B49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2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E8EF08-6AAC-20D0-A586-39BFADE4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734C3-0920-35A9-6192-A7AFE2CA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FF027-177D-C6EB-2A46-047113BB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4A48-A882-0A4C-236B-32C15E2E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0C94-C6AF-3815-213D-6B26F434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73F06-F6E0-AD61-E74D-C19C5FD9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DE606-E544-A278-DB5D-E6981AA5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6173-E646-1B14-85B7-A92DE597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BD451-4E53-603B-AC6F-61E54680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3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5DEC-744B-320D-98C8-706D0E6B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7E9EB-7C19-616D-D306-CCE1746AE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FAB82-553E-17BA-5F86-A3EE95F90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4A40D-F814-2F34-96C8-B90366C9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96FA9-93E5-B396-4D6D-34BB0D85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37C5-ADB1-9C05-BE7E-D3F6839A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7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2C53F-9009-6280-5BC6-15A12F5D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B1D2D-C8CD-AB87-0D2A-1EF40D9C9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79BFF-783F-3D25-5995-BE69C844A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BF39-FACA-A544-A8C6-DEB110AB08EC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11EAA-FB17-B7D3-2675-B418082E3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ABA7-D3E3-C381-425B-30F383431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8B18-BBBE-AA48-98E9-5B7AAD6B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99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3C1E18-7FCE-B3AD-DD11-E0886619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 dirty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EBE85C-A639-926E-D2E3-E7374475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8118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enchling.com/s/seq-X1VQkCgUpMMGVXXBTMck?m=slm-tNznASJG6IxhXiz5xhpi" TargetMode="External"/><Relationship Id="rId5" Type="http://schemas.openxmlformats.org/officeDocument/2006/relationships/hyperlink" Target="https://www.uniprot.org/uniprotkb/P03372/entry" TargetMode="External"/><Relationship Id="rId4" Type="http://schemas.openxmlformats.org/officeDocument/2006/relationships/hyperlink" Target="https://genome.ucsc.edu/cgi-bin/hgTracks?db=hg38&amp;lastVirtModeType=default&amp;lastVirtModeExtraState=&amp;virtModeType=default&amp;virtMode=0&amp;nonVirtPosition=&amp;position=chr6%3A151807682%2D152103274&amp;hgsid=1743791324_uHskdDTpaCWuS4jni9KYZTB5ibw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assembly/GCF_000001405.26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jp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E374505A-3486-90F3-36E2-D644F3919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102" y="2644170"/>
            <a:ext cx="11089798" cy="1569660"/>
          </a:xfrm>
        </p:spPr>
        <p:txBody>
          <a:bodyPr/>
          <a:lstStyle/>
          <a:p>
            <a:r>
              <a:rPr lang="en-US" sz="3600" b="1" i="1" dirty="0">
                <a:effectLst/>
                <a:latin typeface="Arial" panose="020B0604020202020204" pitchFamily="34" charset="0"/>
              </a:rPr>
              <a:t>A hands-on workshop for the experimental design analysis and interpretation of RNA-seq data for interdisciplinary research</a:t>
            </a:r>
            <a:endParaRPr lang="en-US" sz="3600"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153357B2-EC5E-8CD6-66F8-6BA9DBC67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02" y="4711289"/>
            <a:ext cx="7846536" cy="1010305"/>
          </a:xfrm>
        </p:spPr>
        <p:txBody>
          <a:bodyPr/>
          <a:lstStyle/>
          <a:p>
            <a:r>
              <a:rPr lang="en-US" dirty="0"/>
              <a:t>SACNAS </a:t>
            </a:r>
            <a:r>
              <a:rPr lang="en-US" dirty="0" err="1"/>
              <a:t>NDiSTEM</a:t>
            </a:r>
            <a:r>
              <a:rPr lang="en-US" dirty="0"/>
              <a:t> Conference 2023</a:t>
            </a:r>
          </a:p>
          <a:p>
            <a:r>
              <a:rPr lang="en-US" dirty="0"/>
              <a:t>Portland, OR </a:t>
            </a:r>
          </a:p>
        </p:txBody>
      </p:sp>
    </p:spTree>
    <p:extLst>
      <p:ext uri="{BB962C8B-B14F-4D97-AF65-F5344CB8AC3E}">
        <p14:creationId xmlns:p14="http://schemas.microsoft.com/office/powerpoint/2010/main" val="353649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F6E89-0AB0-EB64-1600-52E46364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41" y="2688833"/>
            <a:ext cx="6665120" cy="4169167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128E0E1E-A1DA-704D-0A53-3C15A115C255}"/>
              </a:ext>
            </a:extLst>
          </p:cNvPr>
          <p:cNvSpPr/>
          <p:nvPr/>
        </p:nvSpPr>
        <p:spPr>
          <a:xfrm rot="18373877">
            <a:off x="1485501" y="2557143"/>
            <a:ext cx="2376593" cy="1997835"/>
          </a:xfrm>
          <a:prstGeom prst="arc">
            <a:avLst>
              <a:gd name="adj1" fmla="val 16200000"/>
              <a:gd name="adj2" fmla="val 21043530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555063" y="186856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232133" y="2377130"/>
            <a:ext cx="402994" cy="37225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1981366" y="186856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833" y="127579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Estrogen (E2)</a:t>
            </a:r>
          </a:p>
        </p:txBody>
      </p:sp>
      <p:cxnSp>
        <p:nvCxnSpPr>
          <p:cNvPr id="74" name="Straight Connector 73"/>
          <p:cNvCxnSpPr/>
          <p:nvPr/>
        </p:nvCxnSpPr>
        <p:spPr bwMode="auto">
          <a:xfrm flipV="1">
            <a:off x="1916386" y="3462310"/>
            <a:ext cx="3910378" cy="6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1196" y="3257977"/>
            <a:ext cx="1178280" cy="31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 90"/>
          <p:cNvSpPr/>
          <p:nvPr/>
        </p:nvSpPr>
        <p:spPr bwMode="auto">
          <a:xfrm>
            <a:off x="3055717" y="3147986"/>
            <a:ext cx="47625" cy="142875"/>
          </a:xfrm>
          <a:custGeom>
            <a:avLst/>
            <a:gdLst>
              <a:gd name="connsiteX0" fmla="*/ 0 w 48549"/>
              <a:gd name="connsiteY0" fmla="*/ 142690 h 142690"/>
              <a:gd name="connsiteX1" fmla="*/ 45594 w 48549"/>
              <a:gd name="connsiteY1" fmla="*/ 76833 h 142690"/>
              <a:gd name="connsiteX2" fmla="*/ 17731 w 48549"/>
              <a:gd name="connsiteY2" fmla="*/ 10976 h 142690"/>
              <a:gd name="connsiteX3" fmla="*/ 20264 w 48549"/>
              <a:gd name="connsiteY3" fmla="*/ 10976 h 142690"/>
              <a:gd name="connsiteX4" fmla="*/ 12665 w 48549"/>
              <a:gd name="connsiteY4" fmla="*/ 10976 h 14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49" h="142690">
                <a:moveTo>
                  <a:pt x="0" y="142690"/>
                </a:moveTo>
                <a:cubicBezTo>
                  <a:pt x="21319" y="120737"/>
                  <a:pt x="42639" y="98785"/>
                  <a:pt x="45594" y="76833"/>
                </a:cubicBezTo>
                <a:cubicBezTo>
                  <a:pt x="48549" y="54881"/>
                  <a:pt x="21953" y="21952"/>
                  <a:pt x="17731" y="10976"/>
                </a:cubicBezTo>
                <a:cubicBezTo>
                  <a:pt x="13509" y="0"/>
                  <a:pt x="20264" y="10976"/>
                  <a:pt x="20264" y="10976"/>
                </a:cubicBezTo>
                <a:lnTo>
                  <a:pt x="12665" y="10976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 rot="5400000">
            <a:off x="3512155" y="3232916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 bwMode="auto">
          <a:xfrm>
            <a:off x="3741372" y="3009874"/>
            <a:ext cx="457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3103948" y="2956887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763603" y="1890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120" name="Oval 119"/>
          <p:cNvSpPr/>
          <p:nvPr/>
        </p:nvSpPr>
        <p:spPr>
          <a:xfrm>
            <a:off x="1555063" y="1844511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2004114" y="1822613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749471" y="1920298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749471" y="2213843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1130038" y="1980927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5331962" y="2686949"/>
            <a:ext cx="1973403" cy="707886"/>
            <a:chOff x="6737452" y="2855686"/>
            <a:chExt cx="1973403" cy="707886"/>
          </a:xfrm>
        </p:grpSpPr>
        <p:cxnSp>
          <p:nvCxnSpPr>
            <p:cNvPr id="133" name="Straight Arrow Connector 132"/>
            <p:cNvCxnSpPr/>
            <p:nvPr/>
          </p:nvCxnSpPr>
          <p:spPr>
            <a:xfrm>
              <a:off x="6737452" y="3194778"/>
              <a:ext cx="869093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7628633" y="2855686"/>
              <a:ext cx="1082222" cy="707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Tumor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Growth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481782" y="195902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16386" y="197030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25828" y="2177074"/>
            <a:ext cx="1539078" cy="535706"/>
            <a:chOff x="4650789" y="2687053"/>
            <a:chExt cx="1539078" cy="535706"/>
          </a:xfrm>
        </p:grpSpPr>
        <p:sp>
          <p:nvSpPr>
            <p:cNvPr id="54" name="TextBox 53"/>
            <p:cNvSpPr txBox="1"/>
            <p:nvPr/>
          </p:nvSpPr>
          <p:spPr>
            <a:xfrm>
              <a:off x="4650789" y="2687053"/>
              <a:ext cx="1539078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Resistance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826300" y="3222759"/>
              <a:ext cx="109971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Oval 106"/>
          <p:cNvSpPr/>
          <p:nvPr/>
        </p:nvSpPr>
        <p:spPr>
          <a:xfrm>
            <a:off x="2951548" y="2956887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34119" y="30408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06586" y="482000"/>
            <a:ext cx="5271506" cy="2793683"/>
            <a:chOff x="431546" y="991978"/>
            <a:chExt cx="5271506" cy="2793683"/>
          </a:xfrm>
        </p:grpSpPr>
        <p:grpSp>
          <p:nvGrpSpPr>
            <p:cNvPr id="9" name="Group 8"/>
            <p:cNvGrpSpPr/>
            <p:nvPr/>
          </p:nvGrpSpPr>
          <p:grpSpPr>
            <a:xfrm>
              <a:off x="431546" y="991978"/>
              <a:ext cx="2480166" cy="1168597"/>
              <a:chOff x="497390" y="1444844"/>
              <a:chExt cx="2480166" cy="1168597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497390" y="1444844"/>
                <a:ext cx="24801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Endocrine therapies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1719390" y="1837925"/>
                <a:ext cx="0" cy="775516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1529424" y="2613441"/>
                <a:ext cx="379932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5305387" y="3200885"/>
              <a:ext cx="3976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937305" y="2738599"/>
              <a:ext cx="3976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7EBDC9D-470B-1742-9E2C-A944AE28A19C}"/>
              </a:ext>
            </a:extLst>
          </p:cNvPr>
          <p:cNvSpPr/>
          <p:nvPr/>
        </p:nvSpPr>
        <p:spPr>
          <a:xfrm>
            <a:off x="220833" y="125429"/>
            <a:ext cx="11750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ESR1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 mutations are common in endocrine therapy resistance (ETR)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C2C28-EA93-1479-057A-319A6509C9AD}"/>
              </a:ext>
            </a:extLst>
          </p:cNvPr>
          <p:cNvSpPr txBox="1"/>
          <p:nvPr/>
        </p:nvSpPr>
        <p:spPr>
          <a:xfrm>
            <a:off x="3908999" y="3224687"/>
            <a:ext cx="7553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C1080-B924-D834-2C0D-DF0AF815015B}"/>
              </a:ext>
            </a:extLst>
          </p:cNvPr>
          <p:cNvSpPr txBox="1"/>
          <p:nvPr/>
        </p:nvSpPr>
        <p:spPr>
          <a:xfrm>
            <a:off x="1102349" y="308049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22924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27C95E-CF64-84E1-AAB5-2D685936A149}"/>
              </a:ext>
            </a:extLst>
          </p:cNvPr>
          <p:cNvSpPr txBox="1"/>
          <p:nvPr/>
        </p:nvSpPr>
        <p:spPr>
          <a:xfrm>
            <a:off x="549007" y="37268"/>
            <a:ext cx="12183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Cell models to study ETR: CRISPR engineering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ESR1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Y573S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74" name="Picture 2" descr="The search for ESR1 mutations in breast cancer | Nature Genetics">
            <a:extLst>
              <a:ext uri="{FF2B5EF4-FFF2-40B4-BE49-F238E27FC236}">
                <a16:creationId xmlns:a16="http://schemas.microsoft.com/office/drawing/2014/main" id="{D12F3236-8EFD-1AEB-F5CD-0131F5C99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9" y="1061655"/>
            <a:ext cx="5952065" cy="460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2CB509-04C1-C330-35ED-5969674D8FAD}"/>
              </a:ext>
            </a:extLst>
          </p:cNvPr>
          <p:cNvGrpSpPr/>
          <p:nvPr/>
        </p:nvGrpSpPr>
        <p:grpSpPr>
          <a:xfrm>
            <a:off x="6215429" y="692323"/>
            <a:ext cx="5832636" cy="4341007"/>
            <a:chOff x="6062765" y="962620"/>
            <a:chExt cx="5832636" cy="434100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138E6F9-4541-3168-F95B-B3D9928B4BEB}"/>
                </a:ext>
              </a:extLst>
            </p:cNvPr>
            <p:cNvSpPr/>
            <p:nvPr/>
          </p:nvSpPr>
          <p:spPr>
            <a:xfrm>
              <a:off x="6683017" y="1594697"/>
              <a:ext cx="1606378" cy="25949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EAAB2C-69EB-D7F0-07E5-9AE0F918DCA3}"/>
                </a:ext>
              </a:extLst>
            </p:cNvPr>
            <p:cNvSpPr/>
            <p:nvPr/>
          </p:nvSpPr>
          <p:spPr>
            <a:xfrm>
              <a:off x="6683017" y="1464951"/>
              <a:ext cx="1606378" cy="2594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E5B4F6-47DD-31B0-1123-011779EFBCAF}"/>
                </a:ext>
              </a:extLst>
            </p:cNvPr>
            <p:cNvCxnSpPr>
              <a:stCxn id="4" idx="6"/>
              <a:endCxn id="2" idx="6"/>
            </p:cNvCxnSpPr>
            <p:nvPr/>
          </p:nvCxnSpPr>
          <p:spPr>
            <a:xfrm>
              <a:off x="8289395" y="1594697"/>
              <a:ext cx="0" cy="129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C2A5FBE-F85F-5E52-EB8A-36F1136D6033}"/>
                </a:ext>
              </a:extLst>
            </p:cNvPr>
            <p:cNvCxnSpPr/>
            <p:nvPr/>
          </p:nvCxnSpPr>
          <p:spPr>
            <a:xfrm>
              <a:off x="6683017" y="1583949"/>
              <a:ext cx="0" cy="129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D7D76-721B-94E8-CE64-B788F9E99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85559" y="1648822"/>
              <a:ext cx="12585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5F4325-7953-034C-D45E-9615EDE73A59}"/>
                </a:ext>
              </a:extLst>
            </p:cNvPr>
            <p:cNvSpPr txBox="1"/>
            <p:nvPr/>
          </p:nvSpPr>
          <p:spPr>
            <a:xfrm>
              <a:off x="8339325" y="1945305"/>
              <a:ext cx="2069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CRISPR base-edit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10D63A-5ABD-DB38-9329-76A94A60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2765" y="2410551"/>
              <a:ext cx="5351245" cy="28930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C2BC56-C41B-C83E-EA29-D50DA3AD82AD}"/>
                </a:ext>
              </a:extLst>
            </p:cNvPr>
            <p:cNvSpPr txBox="1"/>
            <p:nvPr/>
          </p:nvSpPr>
          <p:spPr>
            <a:xfrm>
              <a:off x="6922311" y="962620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MCF-7 (ER+)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003DA4-0D21-B0AF-2CDE-317EE1BD64C3}"/>
                </a:ext>
              </a:extLst>
            </p:cNvPr>
            <p:cNvSpPr txBox="1"/>
            <p:nvPr/>
          </p:nvSpPr>
          <p:spPr>
            <a:xfrm>
              <a:off x="7127005" y="195405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parental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925FE9-0D78-E2DE-444C-E72685CEA5B7}"/>
                </a:ext>
              </a:extLst>
            </p:cNvPr>
            <p:cNvSpPr/>
            <p:nvPr/>
          </p:nvSpPr>
          <p:spPr>
            <a:xfrm>
              <a:off x="10092859" y="1648822"/>
              <a:ext cx="1606378" cy="259492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DB1B6-DFE1-B4EA-3675-296735B5C1CB}"/>
                </a:ext>
              </a:extLst>
            </p:cNvPr>
            <p:cNvSpPr/>
            <p:nvPr/>
          </p:nvSpPr>
          <p:spPr>
            <a:xfrm>
              <a:off x="10092859" y="1519076"/>
              <a:ext cx="1606378" cy="2594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66C41A3-6B2C-6CF7-75B2-978E16D963C1}"/>
                </a:ext>
              </a:extLst>
            </p:cNvPr>
            <p:cNvCxnSpPr>
              <a:stCxn id="15" idx="6"/>
              <a:endCxn id="14" idx="6"/>
            </p:cNvCxnSpPr>
            <p:nvPr/>
          </p:nvCxnSpPr>
          <p:spPr>
            <a:xfrm>
              <a:off x="11699237" y="1648822"/>
              <a:ext cx="0" cy="129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35376D-DE0A-BDBA-F38C-D0B3B74A49D4}"/>
                </a:ext>
              </a:extLst>
            </p:cNvPr>
            <p:cNvCxnSpPr/>
            <p:nvPr/>
          </p:nvCxnSpPr>
          <p:spPr>
            <a:xfrm>
              <a:off x="10092859" y="1638074"/>
              <a:ext cx="0" cy="1297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4B7BB5-09C6-A919-CB29-0B7B52A309BA}"/>
                </a:ext>
              </a:extLst>
            </p:cNvPr>
            <p:cNvSpPr txBox="1"/>
            <p:nvPr/>
          </p:nvSpPr>
          <p:spPr>
            <a:xfrm>
              <a:off x="10332153" y="1016745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MCF-7 (ER+)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97D9EF-CEF4-0908-9A7F-10AE44E1817F}"/>
                </a:ext>
              </a:extLst>
            </p:cNvPr>
            <p:cNvSpPr txBox="1"/>
            <p:nvPr/>
          </p:nvSpPr>
          <p:spPr>
            <a:xfrm>
              <a:off x="10536847" y="200817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Y537S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5EAC4FA-C3CD-ABD7-0C7E-255DE1A7B129}"/>
              </a:ext>
            </a:extLst>
          </p:cNvPr>
          <p:cNvSpPr/>
          <p:nvPr/>
        </p:nvSpPr>
        <p:spPr>
          <a:xfrm>
            <a:off x="6640773" y="5049002"/>
            <a:ext cx="5190106" cy="14488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7E43B4-4EC2-2516-D629-9EA1F85CA0FA}"/>
              </a:ext>
            </a:extLst>
          </p:cNvPr>
          <p:cNvSpPr txBox="1"/>
          <p:nvPr/>
        </p:nvSpPr>
        <p:spPr>
          <a:xfrm>
            <a:off x="6640773" y="5111689"/>
            <a:ext cx="5262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ESR1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sequence 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Genome browser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Protein sequence 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Uniprot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Import sequence into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benchling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design gRNAs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Generate vectors, deliver and select stable cell lines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Characterize (RNA-seq)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56D0B-0615-2C1B-64D4-D0D25A0BE5E1}"/>
              </a:ext>
            </a:extLst>
          </p:cNvPr>
          <p:cNvSpPr txBox="1"/>
          <p:nvPr/>
        </p:nvSpPr>
        <p:spPr>
          <a:xfrm>
            <a:off x="6512370" y="464832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CRISPR-base editing method</a:t>
            </a:r>
          </a:p>
        </p:txBody>
      </p:sp>
    </p:spTree>
    <p:extLst>
      <p:ext uri="{BB962C8B-B14F-4D97-AF65-F5344CB8AC3E}">
        <p14:creationId xmlns:p14="http://schemas.microsoft.com/office/powerpoint/2010/main" val="1922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B4FD4EC-8E2B-D7F4-5C18-140EA5490C65}"/>
              </a:ext>
            </a:extLst>
          </p:cNvPr>
          <p:cNvSpPr/>
          <p:nvPr/>
        </p:nvSpPr>
        <p:spPr>
          <a:xfrm>
            <a:off x="171757" y="537555"/>
            <a:ext cx="1606378" cy="25949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E0A24C-248F-E645-BCEB-CE7F384F76D8}"/>
              </a:ext>
            </a:extLst>
          </p:cNvPr>
          <p:cNvSpPr/>
          <p:nvPr/>
        </p:nvSpPr>
        <p:spPr>
          <a:xfrm>
            <a:off x="171757" y="407809"/>
            <a:ext cx="1606378" cy="259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F9BC06-D5FF-EEE9-0962-1E51E2796C6C}"/>
              </a:ext>
            </a:extLst>
          </p:cNvPr>
          <p:cNvCxnSpPr>
            <a:cxnSpLocks/>
            <a:stCxn id="4" idx="6"/>
            <a:endCxn id="5" idx="6"/>
          </p:cNvCxnSpPr>
          <p:nvPr/>
        </p:nvCxnSpPr>
        <p:spPr>
          <a:xfrm>
            <a:off x="1778135" y="537555"/>
            <a:ext cx="0" cy="129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644289-7B3D-0577-6D8C-4412ABF34E2A}"/>
              </a:ext>
            </a:extLst>
          </p:cNvPr>
          <p:cNvCxnSpPr/>
          <p:nvPr/>
        </p:nvCxnSpPr>
        <p:spPr>
          <a:xfrm>
            <a:off x="171757" y="526807"/>
            <a:ext cx="0" cy="129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791837-93C2-A9E5-DA5D-D5E418B14D59}"/>
              </a:ext>
            </a:extLst>
          </p:cNvPr>
          <p:cNvSpPr txBox="1"/>
          <p:nvPr/>
        </p:nvSpPr>
        <p:spPr>
          <a:xfrm>
            <a:off x="22263" y="795506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Parental (wild-type)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A49036-6D01-F28A-EB62-6139649EE7E6}"/>
              </a:ext>
            </a:extLst>
          </p:cNvPr>
          <p:cNvSpPr/>
          <p:nvPr/>
        </p:nvSpPr>
        <p:spPr>
          <a:xfrm>
            <a:off x="171757" y="1210402"/>
            <a:ext cx="1606378" cy="259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C33514-BAE3-5A8C-DC85-22B3205B7799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1778135" y="1340148"/>
            <a:ext cx="0" cy="129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D9EABA-B0C3-66A3-6375-9268A8B2C6EC}"/>
              </a:ext>
            </a:extLst>
          </p:cNvPr>
          <p:cNvCxnSpPr/>
          <p:nvPr/>
        </p:nvCxnSpPr>
        <p:spPr>
          <a:xfrm>
            <a:off x="171757" y="1329400"/>
            <a:ext cx="0" cy="129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BBF1AF-1AB6-D6BF-2D98-DFD1D5534331}"/>
              </a:ext>
            </a:extLst>
          </p:cNvPr>
          <p:cNvSpPr txBox="1"/>
          <p:nvPr/>
        </p:nvSpPr>
        <p:spPr>
          <a:xfrm>
            <a:off x="568363" y="1611929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Y573S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3A99B1-C774-134B-2780-806A0CA11123}"/>
              </a:ext>
            </a:extLst>
          </p:cNvPr>
          <p:cNvCxnSpPr>
            <a:cxnSpLocks/>
          </p:cNvCxnSpPr>
          <p:nvPr/>
        </p:nvCxnSpPr>
        <p:spPr>
          <a:xfrm>
            <a:off x="2413704" y="992461"/>
            <a:ext cx="535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34E957-DCB4-E3FF-CE52-DD2E80AFA826}"/>
              </a:ext>
            </a:extLst>
          </p:cNvPr>
          <p:cNvSpPr txBox="1"/>
          <p:nvPr/>
        </p:nvSpPr>
        <p:spPr>
          <a:xfrm>
            <a:off x="1994763" y="609913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DMSO/E2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6hr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01A2BB-675D-68C6-7013-07E1074288DE}"/>
              </a:ext>
            </a:extLst>
          </p:cNvPr>
          <p:cNvSpPr/>
          <p:nvPr/>
        </p:nvSpPr>
        <p:spPr>
          <a:xfrm>
            <a:off x="171756" y="1339024"/>
            <a:ext cx="1606378" cy="25949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79A80-F785-8312-7652-B845668EF925}"/>
              </a:ext>
            </a:extLst>
          </p:cNvPr>
          <p:cNvSpPr txBox="1"/>
          <p:nvPr/>
        </p:nvSpPr>
        <p:spPr>
          <a:xfrm>
            <a:off x="3196744" y="712312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RNA-seq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A71843-CC27-F65D-1DC3-AEA71958CF9A}"/>
              </a:ext>
            </a:extLst>
          </p:cNvPr>
          <p:cNvCxnSpPr/>
          <p:nvPr/>
        </p:nvCxnSpPr>
        <p:spPr bwMode="auto">
          <a:xfrm flipV="1">
            <a:off x="5900959" y="1072014"/>
            <a:ext cx="3910378" cy="6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0A8C74-B8CB-C0D2-0200-8F6CC2A095C6}"/>
              </a:ext>
            </a:extLst>
          </p:cNvPr>
          <p:cNvSpPr/>
          <p:nvPr/>
        </p:nvSpPr>
        <p:spPr>
          <a:xfrm>
            <a:off x="7725769" y="867681"/>
            <a:ext cx="1988202" cy="31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304DA54-9F24-2572-D0E4-00A92AF60697}"/>
              </a:ext>
            </a:extLst>
          </p:cNvPr>
          <p:cNvSpPr/>
          <p:nvPr/>
        </p:nvSpPr>
        <p:spPr bwMode="auto">
          <a:xfrm>
            <a:off x="7040290" y="757690"/>
            <a:ext cx="47625" cy="142875"/>
          </a:xfrm>
          <a:custGeom>
            <a:avLst/>
            <a:gdLst>
              <a:gd name="connsiteX0" fmla="*/ 0 w 48549"/>
              <a:gd name="connsiteY0" fmla="*/ 142690 h 142690"/>
              <a:gd name="connsiteX1" fmla="*/ 45594 w 48549"/>
              <a:gd name="connsiteY1" fmla="*/ 76833 h 142690"/>
              <a:gd name="connsiteX2" fmla="*/ 17731 w 48549"/>
              <a:gd name="connsiteY2" fmla="*/ 10976 h 142690"/>
              <a:gd name="connsiteX3" fmla="*/ 20264 w 48549"/>
              <a:gd name="connsiteY3" fmla="*/ 10976 h 142690"/>
              <a:gd name="connsiteX4" fmla="*/ 12665 w 48549"/>
              <a:gd name="connsiteY4" fmla="*/ 10976 h 14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49" h="142690">
                <a:moveTo>
                  <a:pt x="0" y="142690"/>
                </a:moveTo>
                <a:cubicBezTo>
                  <a:pt x="21319" y="120737"/>
                  <a:pt x="42639" y="98785"/>
                  <a:pt x="45594" y="76833"/>
                </a:cubicBezTo>
                <a:cubicBezTo>
                  <a:pt x="48549" y="54881"/>
                  <a:pt x="21953" y="21952"/>
                  <a:pt x="17731" y="10976"/>
                </a:cubicBezTo>
                <a:cubicBezTo>
                  <a:pt x="13509" y="0"/>
                  <a:pt x="20264" y="10976"/>
                  <a:pt x="20264" y="10976"/>
                </a:cubicBezTo>
                <a:lnTo>
                  <a:pt x="12665" y="10976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84381F-4EDE-680F-A1BA-179A51FF9747}"/>
              </a:ext>
            </a:extLst>
          </p:cNvPr>
          <p:cNvCxnSpPr/>
          <p:nvPr/>
        </p:nvCxnSpPr>
        <p:spPr bwMode="auto">
          <a:xfrm rot="5400000">
            <a:off x="7496728" y="842620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03BE9E-5081-2B36-CE4E-09649FC3C1C8}"/>
              </a:ext>
            </a:extLst>
          </p:cNvPr>
          <p:cNvCxnSpPr/>
          <p:nvPr/>
        </p:nvCxnSpPr>
        <p:spPr bwMode="auto">
          <a:xfrm>
            <a:off x="7725945" y="619578"/>
            <a:ext cx="457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E7C145C-B01A-CE39-4306-2343B0D86EA8}"/>
              </a:ext>
            </a:extLst>
          </p:cNvPr>
          <p:cNvSpPr/>
          <p:nvPr/>
        </p:nvSpPr>
        <p:spPr>
          <a:xfrm>
            <a:off x="7088521" y="56659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73A62A9-8DF0-23FA-1310-A0B894B93AA2}"/>
              </a:ext>
            </a:extLst>
          </p:cNvPr>
          <p:cNvSpPr/>
          <p:nvPr/>
        </p:nvSpPr>
        <p:spPr>
          <a:xfrm>
            <a:off x="6936121" y="56659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42FF07-0AC4-D89B-973E-BD37FF72B784}"/>
              </a:ext>
            </a:extLst>
          </p:cNvPr>
          <p:cNvSpPr txBox="1"/>
          <p:nvPr/>
        </p:nvSpPr>
        <p:spPr>
          <a:xfrm>
            <a:off x="6918692" y="6505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B6210E-FF1C-BE86-C758-69EDCB836836}"/>
              </a:ext>
            </a:extLst>
          </p:cNvPr>
          <p:cNvSpPr txBox="1"/>
          <p:nvPr/>
        </p:nvSpPr>
        <p:spPr>
          <a:xfrm>
            <a:off x="7830072" y="834391"/>
            <a:ext cx="190789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 target gene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702295-C5FD-E98B-4456-D5C41A93914F}"/>
              </a:ext>
            </a:extLst>
          </p:cNvPr>
          <p:cNvSpPr txBox="1"/>
          <p:nvPr/>
        </p:nvSpPr>
        <p:spPr>
          <a:xfrm>
            <a:off x="6384892" y="1124575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Wild-type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356510-692E-AB18-CA23-D7BBB79F3511}"/>
              </a:ext>
            </a:extLst>
          </p:cNvPr>
          <p:cNvSpPr txBox="1"/>
          <p:nvPr/>
        </p:nvSpPr>
        <p:spPr>
          <a:xfrm>
            <a:off x="6388218" y="1416311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Y573S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AD2141EA-ADA1-6C75-9683-C42407A115ED}"/>
              </a:ext>
            </a:extLst>
          </p:cNvPr>
          <p:cNvSpPr/>
          <p:nvPr/>
        </p:nvSpPr>
        <p:spPr bwMode="auto">
          <a:xfrm>
            <a:off x="6202090" y="452890"/>
            <a:ext cx="47625" cy="142875"/>
          </a:xfrm>
          <a:custGeom>
            <a:avLst/>
            <a:gdLst>
              <a:gd name="connsiteX0" fmla="*/ 0 w 48549"/>
              <a:gd name="connsiteY0" fmla="*/ 142690 h 142690"/>
              <a:gd name="connsiteX1" fmla="*/ 45594 w 48549"/>
              <a:gd name="connsiteY1" fmla="*/ 76833 h 142690"/>
              <a:gd name="connsiteX2" fmla="*/ 17731 w 48549"/>
              <a:gd name="connsiteY2" fmla="*/ 10976 h 142690"/>
              <a:gd name="connsiteX3" fmla="*/ 20264 w 48549"/>
              <a:gd name="connsiteY3" fmla="*/ 10976 h 142690"/>
              <a:gd name="connsiteX4" fmla="*/ 12665 w 48549"/>
              <a:gd name="connsiteY4" fmla="*/ 10976 h 14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49" h="142690">
                <a:moveTo>
                  <a:pt x="0" y="142690"/>
                </a:moveTo>
                <a:cubicBezTo>
                  <a:pt x="21319" y="120737"/>
                  <a:pt x="42639" y="98785"/>
                  <a:pt x="45594" y="76833"/>
                </a:cubicBezTo>
                <a:cubicBezTo>
                  <a:pt x="48549" y="54881"/>
                  <a:pt x="21953" y="21952"/>
                  <a:pt x="17731" y="10976"/>
                </a:cubicBezTo>
                <a:cubicBezTo>
                  <a:pt x="13509" y="0"/>
                  <a:pt x="20264" y="10976"/>
                  <a:pt x="20264" y="10976"/>
                </a:cubicBezTo>
                <a:lnTo>
                  <a:pt x="12665" y="10976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F063DF1-B778-5467-25C6-99D55262D390}"/>
              </a:ext>
            </a:extLst>
          </p:cNvPr>
          <p:cNvSpPr/>
          <p:nvPr/>
        </p:nvSpPr>
        <p:spPr>
          <a:xfrm>
            <a:off x="6250321" y="26179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FD5EB7-2253-CE34-A8CB-62258DFC143E}"/>
              </a:ext>
            </a:extLst>
          </p:cNvPr>
          <p:cNvSpPr/>
          <p:nvPr/>
        </p:nvSpPr>
        <p:spPr>
          <a:xfrm>
            <a:off x="6097921" y="261791"/>
            <a:ext cx="273903" cy="50856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9C1E86-574B-53CB-8C21-1D8179A57717}"/>
              </a:ext>
            </a:extLst>
          </p:cNvPr>
          <p:cNvSpPr txBox="1"/>
          <p:nvPr/>
        </p:nvSpPr>
        <p:spPr>
          <a:xfrm>
            <a:off x="6080492" y="3457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328DB1-9D6E-FE3C-7C96-30BF182524A0}"/>
              </a:ext>
            </a:extLst>
          </p:cNvPr>
          <p:cNvSpPr txBox="1"/>
          <p:nvPr/>
        </p:nvSpPr>
        <p:spPr>
          <a:xfrm>
            <a:off x="7148600" y="32006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E78C21A-755F-9E59-4323-E88AEDC2B5CE}"/>
              </a:ext>
            </a:extLst>
          </p:cNvPr>
          <p:cNvSpPr/>
          <p:nvPr/>
        </p:nvSpPr>
        <p:spPr>
          <a:xfrm>
            <a:off x="6096227" y="168382"/>
            <a:ext cx="76633" cy="918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65144B-8547-EE70-CB27-594CAC20384E}"/>
              </a:ext>
            </a:extLst>
          </p:cNvPr>
          <p:cNvSpPr txBox="1"/>
          <p:nvPr/>
        </p:nvSpPr>
        <p:spPr>
          <a:xfrm>
            <a:off x="2004855" y="-26352"/>
            <a:ext cx="134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C574B0-FDB1-A5B8-17FA-2EC91BCF41A2}"/>
              </a:ext>
            </a:extLst>
          </p:cNvPr>
          <p:cNvSpPr txBox="1"/>
          <p:nvPr/>
        </p:nvSpPr>
        <p:spPr>
          <a:xfrm>
            <a:off x="392125" y="-19100"/>
            <a:ext cx="134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genotype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16CDA39-66F0-FDAF-2C88-3192505F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734" y="2470191"/>
            <a:ext cx="4244018" cy="4244018"/>
          </a:xfrm>
          <a:prstGeom prst="rect">
            <a:avLst/>
          </a:prstGeom>
        </p:spPr>
      </p:pic>
      <p:pic>
        <p:nvPicPr>
          <p:cNvPr id="53" name="Picture 52" descr="A diagram of a box plot&#10;&#10;Description automatically generated">
            <a:extLst>
              <a:ext uri="{FF2B5EF4-FFF2-40B4-BE49-F238E27FC236}">
                <a16:creationId xmlns:a16="http://schemas.microsoft.com/office/drawing/2014/main" id="{1394EA03-4254-7C26-FACD-CFB385F6D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5" r="2247"/>
          <a:stretch/>
        </p:blipFill>
        <p:spPr>
          <a:xfrm>
            <a:off x="3855415" y="2511832"/>
            <a:ext cx="4214944" cy="4160736"/>
          </a:xfrm>
          <a:prstGeom prst="rect">
            <a:avLst/>
          </a:prstGeom>
        </p:spPr>
      </p:pic>
      <p:pic>
        <p:nvPicPr>
          <p:cNvPr id="71" name="Picture 70" descr="A graph of 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364F639D-1D54-C761-8E63-3EF6FAC9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61" y="2693830"/>
            <a:ext cx="3367123" cy="336712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EAAB1BA-BDDB-9DE9-6E58-32CE059FBF1D}"/>
              </a:ext>
            </a:extLst>
          </p:cNvPr>
          <p:cNvSpPr txBox="1"/>
          <p:nvPr/>
        </p:nvSpPr>
        <p:spPr>
          <a:xfrm rot="16200000">
            <a:off x="-268483" y="4028512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Log10(-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padj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C61AF5-4AEB-3C9A-AE6C-764B60D50578}"/>
              </a:ext>
            </a:extLst>
          </p:cNvPr>
          <p:cNvSpPr txBox="1"/>
          <p:nvPr/>
        </p:nvSpPr>
        <p:spPr>
          <a:xfrm>
            <a:off x="1234898" y="6104124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Fold-change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(E2 versus DMSO)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06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16B20-1B81-ABD0-7FBA-931FA2222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677094"/>
            <a:ext cx="12192000" cy="1275716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Post-Sequencing Processing Steps</a:t>
            </a:r>
            <a:endParaRPr lang="en-US" sz="48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BE70A5-4B8B-EB99-80FD-CE0A5B15CA94}"/>
              </a:ext>
            </a:extLst>
          </p:cNvPr>
          <p:cNvSpPr txBox="1">
            <a:spLocks/>
          </p:cNvSpPr>
          <p:nvPr/>
        </p:nvSpPr>
        <p:spPr>
          <a:xfrm>
            <a:off x="0" y="1977920"/>
            <a:ext cx="12192000" cy="127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ts val="6500"/>
              </a:lnSpc>
              <a:spcBef>
                <a:spcPts val="0"/>
              </a:spcBef>
              <a:buFont typeface="Arial" panose="020B0604020202020204" pitchFamily="34" charset="0"/>
              <a:buNone/>
              <a:defRPr lang="es-MX" sz="6000" b="1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5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B8B2F54-22C5-45A8-C54B-1A336C6B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96" y="195290"/>
            <a:ext cx="1072440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Steps to get you from raw RNA-seq data to DEG’s and beyond!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BFD978-952D-9827-A67C-5342A5A6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96" y="1970091"/>
            <a:ext cx="10631585" cy="19368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3AA67E-0B34-F8B9-22F8-DF5E40BFFD20}"/>
              </a:ext>
            </a:extLst>
          </p:cNvPr>
          <p:cNvSpPr/>
          <p:nvPr/>
        </p:nvSpPr>
        <p:spPr>
          <a:xfrm>
            <a:off x="418622" y="4489499"/>
            <a:ext cx="47590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How I learned how to do this: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Trial and Error.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Spending lots of time reading the program manuals.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Googling error messages.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Asking for help when I get stuck. </a:t>
            </a:r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6C0836D-154E-5CE1-9DA4-D124BCDF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42" y="4292896"/>
            <a:ext cx="6715496" cy="22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3C40994-BEC2-22D7-4EAF-9D29F1051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081708"/>
              </p:ext>
            </p:extLst>
          </p:nvPr>
        </p:nvGraphicFramePr>
        <p:xfrm>
          <a:off x="2032000" y="2422258"/>
          <a:ext cx="8128000" cy="152613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98836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0095758"/>
                    </a:ext>
                  </a:extLst>
                </a:gridCol>
              </a:tblGrid>
              <a:tr h="41361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Processing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5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control of raw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FastQC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cutadapt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trimGalore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1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Alignment/Mapping to the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Generating gene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HT-seq, Salmon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357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5B4A59-7B02-7777-AA35-B359DC2C7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160719"/>
              </p:ext>
            </p:extLst>
          </p:nvPr>
        </p:nvGraphicFramePr>
        <p:xfrm>
          <a:off x="2032000" y="4856898"/>
          <a:ext cx="8128000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298836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0095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5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control of replicates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DESeq2,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edgeR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61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Differential expression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DESeq2,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edgeR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Pathway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GSEA, IPA,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clusterProfiler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357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A434D0-52D3-BEBE-E71C-ADEF788F6C9F}"/>
              </a:ext>
            </a:extLst>
          </p:cNvPr>
          <p:cNvSpPr txBox="1"/>
          <p:nvPr/>
        </p:nvSpPr>
        <p:spPr>
          <a:xfrm>
            <a:off x="1960750" y="1883999"/>
            <a:ext cx="3767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1: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015D5-9172-3EFA-C059-3D5B0829FF1E}"/>
              </a:ext>
            </a:extLst>
          </p:cNvPr>
          <p:cNvSpPr txBox="1"/>
          <p:nvPr/>
        </p:nvSpPr>
        <p:spPr>
          <a:xfrm>
            <a:off x="1960750" y="4333678"/>
            <a:ext cx="3304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2: Analysis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B8B2F54-22C5-45A8-C54B-1A336C6B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96" y="195290"/>
            <a:ext cx="1072440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Steps to get you from raw RNA-seq data to DEG’s and beyond!</a:t>
            </a:r>
          </a:p>
        </p:txBody>
      </p:sp>
    </p:spTree>
    <p:extLst>
      <p:ext uri="{BB962C8B-B14F-4D97-AF65-F5344CB8AC3E}">
        <p14:creationId xmlns:p14="http://schemas.microsoft.com/office/powerpoint/2010/main" val="427249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7E1291-49D8-3A4F-A443-DB2D6C88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949" y="290492"/>
            <a:ext cx="862810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Quality Control of Raw Sequences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538F4-14C7-DE4E-A56B-2DF38B83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71" y="1861810"/>
            <a:ext cx="4293429" cy="272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67E50-AEF6-CD41-B291-1E5EEF514D4B}"/>
              </a:ext>
            </a:extLst>
          </p:cNvPr>
          <p:cNvSpPr txBox="1"/>
          <p:nvPr/>
        </p:nvSpPr>
        <p:spPr>
          <a:xfrm>
            <a:off x="2939404" y="1637992"/>
            <a:ext cx="195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FASTQ File Format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912FC5-98A2-4343-B9BC-C465C69E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225" y="2004853"/>
            <a:ext cx="3680459" cy="211201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Generate FASTQC reports.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Check the quality of base-calls.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Check for “over-represented sequences.”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Trim low-quality bases.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Remove adapter sequences.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7F7E5-F144-E34F-9069-B606DD39BEE8}"/>
              </a:ext>
            </a:extLst>
          </p:cNvPr>
          <p:cNvSpPr txBox="1"/>
          <p:nvPr/>
        </p:nvSpPr>
        <p:spPr>
          <a:xfrm>
            <a:off x="7253253" y="1637992"/>
            <a:ext cx="21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Quality Control Steps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D855B-70E8-FC46-8FB0-198BC913A7A1}"/>
              </a:ext>
            </a:extLst>
          </p:cNvPr>
          <p:cNvSpPr txBox="1"/>
          <p:nvPr/>
        </p:nvSpPr>
        <p:spPr>
          <a:xfrm>
            <a:off x="2004057" y="5076130"/>
            <a:ext cx="818388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fastqc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2D_WT_shGFP_E2_R50_001_S10_R1_001.fastq.gz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trim_galore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--paired --Illumina 2D_WT_shGFP_E2_R50_001_S10_R2_001.fastq.gz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2D_WT_shGFP_E2_R50_001_S10_R2_001.fastq.gz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7973CF-3F37-6D48-9D9F-083198D43316}"/>
              </a:ext>
            </a:extLst>
          </p:cNvPr>
          <p:cNvSpPr txBox="1"/>
          <p:nvPr/>
        </p:nvSpPr>
        <p:spPr>
          <a:xfrm>
            <a:off x="2004057" y="4712019"/>
            <a:ext cx="2145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Example Commands:</a:t>
            </a:r>
          </a:p>
        </p:txBody>
      </p:sp>
    </p:spTree>
    <p:extLst>
      <p:ext uri="{BB962C8B-B14F-4D97-AF65-F5344CB8AC3E}">
        <p14:creationId xmlns:p14="http://schemas.microsoft.com/office/powerpoint/2010/main" val="209252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 animBg="1"/>
      <p:bldP spid="15" grpId="0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C60FB6-3C39-8149-B6FA-40ED0AC4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654" y="10576"/>
            <a:ext cx="911539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Alignment/Mapping to the Genome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DDF21F-697C-D646-A150-A59B3EB1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845" y="1657762"/>
            <a:ext cx="3680459" cy="1786581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Align FASTQ files to a reference genome.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Check the alignment statistics.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Adjust alignment settings as needed.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Convert to BAM format.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A020F-F945-7D46-8701-D32EC6E6E070}"/>
              </a:ext>
            </a:extLst>
          </p:cNvPr>
          <p:cNvSpPr txBox="1"/>
          <p:nvPr/>
        </p:nvSpPr>
        <p:spPr>
          <a:xfrm>
            <a:off x="8923096" y="1313305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Alignment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8C97C-9096-6149-94B7-A765623246CB}"/>
              </a:ext>
            </a:extLst>
          </p:cNvPr>
          <p:cNvSpPr txBox="1"/>
          <p:nvPr/>
        </p:nvSpPr>
        <p:spPr>
          <a:xfrm>
            <a:off x="558191" y="4931791"/>
            <a:ext cx="553780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 --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runThreadN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12 \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genomeDir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/home/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langeca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/gilli431/software/STAR_hg38 \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readFilesCommand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zcat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\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readFilesIn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2D_WT_shGFP_E2_R50_001_S10_R1_001.fastq.gz 2D_WT_shGFP_E2_R50_001_S10_R2_001.fastq.gz \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outFileNamePrefix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2D_WT_shGFP_E2_R50_001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0BCDB-5CAD-004F-A883-053E528722F5}"/>
              </a:ext>
            </a:extLst>
          </p:cNvPr>
          <p:cNvSpPr txBox="1"/>
          <p:nvPr/>
        </p:nvSpPr>
        <p:spPr>
          <a:xfrm>
            <a:off x="558191" y="4593236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Example Command: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B2949-2277-E746-AABF-BBAE90F9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7" y="1283234"/>
            <a:ext cx="7647142" cy="2613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994336-E4BE-4E4C-BFDB-0BB175C8863D}"/>
              </a:ext>
            </a:extLst>
          </p:cNvPr>
          <p:cNvSpPr txBox="1"/>
          <p:nvPr/>
        </p:nvSpPr>
        <p:spPr>
          <a:xfrm>
            <a:off x="6317283" y="4939878"/>
            <a:ext cx="553780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 of input reads | 35202511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 input read length | 299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UNIQUE READS: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Uniquely mapped reads number | 33777023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Uniquely mapped reads % | 95.95%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Average mapped length | 298.68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C6EC97-E012-394E-913A-9E8020C707F0}"/>
              </a:ext>
            </a:extLst>
          </p:cNvPr>
          <p:cNvSpPr txBox="1"/>
          <p:nvPr/>
        </p:nvSpPr>
        <p:spPr>
          <a:xfrm>
            <a:off x="6317282" y="4618255"/>
            <a:ext cx="2665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STAR Alignment Summary: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ED930-4513-DCFB-F12A-EFF65F6F409A}"/>
              </a:ext>
            </a:extLst>
          </p:cNvPr>
          <p:cNvSpPr txBox="1"/>
          <p:nvPr/>
        </p:nvSpPr>
        <p:spPr>
          <a:xfrm>
            <a:off x="1121785" y="4073399"/>
            <a:ext cx="9948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Where do you get the reference genome files?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https://www.ncbi.nlm.nih.gov/assembly/GCF_000001405.26/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/>
      <p:bldP spid="10" grpId="0" animBg="1"/>
      <p:bldP spid="11" grpId="0"/>
      <p:bldP spid="14" grpId="0" animBg="1"/>
      <p:bldP spid="1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8A69FC-1F28-31C1-3DA3-7CB221EF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Generating Gene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5A158-E2A4-FDD5-A4B4-DD38977FC42B}"/>
              </a:ext>
            </a:extLst>
          </p:cNvPr>
          <p:cNvSpPr txBox="1"/>
          <p:nvPr/>
        </p:nvSpPr>
        <p:spPr>
          <a:xfrm>
            <a:off x="1529044" y="5764896"/>
            <a:ext cx="958626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htseq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-count -f bam -r name -s reverse -m union -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gene_id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bam_files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/${base}_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sorted.bam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~/software/gencode.v38.primary_assembly.annotation.gtf &gt;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count_files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/${base}.counts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8A99-0CE1-B2B2-3FD2-14264101DD66}"/>
              </a:ext>
            </a:extLst>
          </p:cNvPr>
          <p:cNvSpPr txBox="1"/>
          <p:nvPr/>
        </p:nvSpPr>
        <p:spPr>
          <a:xfrm>
            <a:off x="1529044" y="5426342"/>
            <a:ext cx="2145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Example Command:</a:t>
            </a:r>
          </a:p>
        </p:txBody>
      </p:sp>
      <p:pic>
        <p:nvPicPr>
          <p:cNvPr id="1026" name="Picture 2" descr="Counting reads | Introduction to RNA-Seq using high-performance computing -  ARCHIVED">
            <a:extLst>
              <a:ext uri="{FF2B5EF4-FFF2-40B4-BE49-F238E27FC236}">
                <a16:creationId xmlns:a16="http://schemas.microsoft.com/office/drawing/2014/main" id="{5FC0C879-FB09-0FF4-D1A8-4069A3AD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44" y="1183338"/>
            <a:ext cx="3238764" cy="409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EC5FF6-D737-6F69-EA7A-D31CB91C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98" y="1684310"/>
            <a:ext cx="3680459" cy="1472248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Check that bam files are sorted and indexed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Run HT-seq on bam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Save .</a:t>
            </a:r>
            <a:r>
              <a:rPr lang="en-US" sz="1600" dirty="0" err="1">
                <a:latin typeface="Helvetica" pitchFamily="2" charset="0"/>
              </a:rPr>
              <a:t>cnts</a:t>
            </a:r>
            <a:r>
              <a:rPr lang="en-US" sz="1600" dirty="0">
                <a:latin typeface="Helvetica" pitchFamily="2" charset="0"/>
              </a:rPr>
              <a:t> files for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07082-9514-2B22-C38D-8044112F472B}"/>
              </a:ext>
            </a:extLst>
          </p:cNvPr>
          <p:cNvSpPr txBox="1"/>
          <p:nvPr/>
        </p:nvSpPr>
        <p:spPr>
          <a:xfrm>
            <a:off x="7304526" y="1317449"/>
            <a:ext cx="21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Gene Counting Steps</a:t>
            </a:r>
          </a:p>
        </p:txBody>
      </p:sp>
      <p:pic>
        <p:nvPicPr>
          <p:cNvPr id="1028" name="Picture 4" descr="Introduction to RNAseq I Day 3">
            <a:extLst>
              <a:ext uri="{FF2B5EF4-FFF2-40B4-BE49-F238E27FC236}">
                <a16:creationId xmlns:a16="http://schemas.microsoft.com/office/drawing/2014/main" id="{A0D933CB-88F6-397A-D9BA-5B8501F15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5169800" y="3582931"/>
            <a:ext cx="5782007" cy="208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A0D74-1911-6085-7145-E0418181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All these steps can be strung together into a “pipeline.”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7E66F5-5571-DBCC-B7F7-F3CF2283194A}"/>
              </a:ext>
            </a:extLst>
          </p:cNvPr>
          <p:cNvGrpSpPr/>
          <p:nvPr/>
        </p:nvGrpSpPr>
        <p:grpSpPr>
          <a:xfrm>
            <a:off x="1435100" y="1690688"/>
            <a:ext cx="9321800" cy="1057376"/>
            <a:chOff x="1435100" y="1660279"/>
            <a:chExt cx="9321800" cy="105737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F37FF63C-452C-3B0A-EB33-EEBD7A98BB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50743458"/>
                </p:ext>
              </p:extLst>
            </p:nvPr>
          </p:nvGraphicFramePr>
          <p:xfrm>
            <a:off x="1435100" y="1746308"/>
            <a:ext cx="9321800" cy="9713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DD5BEB-4DEA-D38E-2F83-D2AAA7D66012}"/>
                </a:ext>
              </a:extLst>
            </p:cNvPr>
            <p:cNvSpPr txBox="1"/>
            <p:nvPr/>
          </p:nvSpPr>
          <p:spPr>
            <a:xfrm>
              <a:off x="3450529" y="1665955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Alignment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DF772-9C72-B368-0271-AAF19867D135}"/>
                </a:ext>
              </a:extLst>
            </p:cNvPr>
            <p:cNvSpPr txBox="1"/>
            <p:nvPr/>
          </p:nvSpPr>
          <p:spPr>
            <a:xfrm>
              <a:off x="7001474" y="1660279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Read counting</a:t>
              </a: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123FB33-492B-779F-BC8A-4B989FB09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348" y="3083093"/>
            <a:ext cx="4958361" cy="35097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FE3E46-CB08-252E-2D7A-A028A2ADF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897" y="3083093"/>
            <a:ext cx="4382191" cy="3174832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Put the raw data for the experiment you are analyzing into a single folder (on MSI).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Modify the SLURM header in the pipeline script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Send the job out for analysis.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Wait 12-24 hours.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Helvetica" pitchFamily="2" charset="0"/>
              </a:rPr>
              <a:t>Check your QC metrics and retrieve the count files.</a:t>
            </a:r>
          </a:p>
        </p:txBody>
      </p:sp>
    </p:spTree>
    <p:extLst>
      <p:ext uri="{BB962C8B-B14F-4D97-AF65-F5344CB8AC3E}">
        <p14:creationId xmlns:p14="http://schemas.microsoft.com/office/powerpoint/2010/main" val="11630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B7F44-D9B6-E8F5-D6EC-0D93053AAD79}"/>
              </a:ext>
            </a:extLst>
          </p:cNvPr>
          <p:cNvSpPr/>
          <p:nvPr/>
        </p:nvSpPr>
        <p:spPr>
          <a:xfrm>
            <a:off x="0" y="0"/>
            <a:ext cx="12192000" cy="144514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3525A25-1EB1-3C2A-26D3-DDB79CE5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32" y="461774"/>
            <a:ext cx="3988360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Seth </a:t>
            </a:r>
            <a:r>
              <a:rPr lang="en-US" dirty="0" err="1">
                <a:solidFill>
                  <a:schemeClr val="bg1"/>
                </a:solidFill>
              </a:rPr>
              <a:t>Frietze</a:t>
            </a:r>
            <a:r>
              <a:rPr lang="en-US" dirty="0">
                <a:solidFill>
                  <a:schemeClr val="bg1"/>
                </a:solidFill>
              </a:rPr>
              <a:t>, PhD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3955B791-F212-2D02-8FC7-5D9FCBFD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563" y="1803209"/>
            <a:ext cx="6028175" cy="381794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Ph.D.; Harvard University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Postdoctoral training; University of Southern California Medical School Norris Cancer Center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Associate Professor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Program co-leader UVM Cancer Center       Cancer Cell Program</a:t>
            </a:r>
            <a:endParaRPr lang="en-US" sz="2400" dirty="0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104FD56E-2B9C-D4B0-EC91-3D67BF54EC93}"/>
              </a:ext>
            </a:extLst>
          </p:cNvPr>
          <p:cNvSpPr/>
          <p:nvPr/>
        </p:nvSpPr>
        <p:spPr>
          <a:xfrm>
            <a:off x="6403607" y="1674032"/>
            <a:ext cx="5497830" cy="3823018"/>
          </a:xfrm>
          <a:prstGeom prst="round2Diag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white and green logo&#10;&#10;Description automatically generated">
            <a:extLst>
              <a:ext uri="{FF2B5EF4-FFF2-40B4-BE49-F238E27FC236}">
                <a16:creationId xmlns:a16="http://schemas.microsoft.com/office/drawing/2014/main" id="{601506DD-3C6C-24AD-308F-D0333A6E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43" y="5400647"/>
            <a:ext cx="3433030" cy="995579"/>
          </a:xfrm>
          <a:prstGeom prst="rect">
            <a:avLst/>
          </a:prstGeom>
        </p:spPr>
      </p:pic>
      <p:pic>
        <p:nvPicPr>
          <p:cNvPr id="5" name="Picture Placeholder 4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ECD8DA3F-65B6-3D9C-028B-6CB62B66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8" b="2148"/>
          <a:stretch>
            <a:fillRect/>
          </a:stretch>
        </p:blipFill>
        <p:spPr>
          <a:xfrm>
            <a:off x="7368145" y="1803209"/>
            <a:ext cx="3568753" cy="35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95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72585-6D2B-A534-C772-3CACC5C4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can be done with the processed data?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AE17AC-5B5B-3D3E-7F77-B93C33C4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0" y="1860291"/>
            <a:ext cx="8610620" cy="15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8EDF4-7585-EFBD-8F4E-48609F15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can be done with the processed data?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772238D-E6C1-21BD-08B6-D86D5F3D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52" y="1970089"/>
            <a:ext cx="5411389" cy="43291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0EDE88-AF33-CFDD-ED90-D827FE82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89" y="1779589"/>
            <a:ext cx="5515259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963E14E2-B2CC-B74B-85E6-99FA13271E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48" b="2148"/>
          <a:stretch>
            <a:fillRect/>
          </a:stretch>
        </p:blipFill>
        <p:spPr>
          <a:xfrm>
            <a:off x="2162249" y="1956573"/>
            <a:ext cx="1568301" cy="1568301"/>
          </a:xfr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718679D-872A-4C3C-D664-014D2AEF5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 A</a:t>
            </a:r>
          </a:p>
        </p:txBody>
      </p:sp>
      <p:pic>
        <p:nvPicPr>
          <p:cNvPr id="3" name="Picture Placeholder 2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E7DD507C-EF5F-E944-A0D2-B724764E70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22" r="16622"/>
          <a:stretch>
            <a:fillRect/>
          </a:stretch>
        </p:blipFill>
        <p:spPr>
          <a:xfrm>
            <a:off x="8480873" y="1956572"/>
            <a:ext cx="1568301" cy="1568301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A33D571A-6207-F003-0664-4662051A7F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Group B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0106722-7FFC-F196-A989-5EA3BAB352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 C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249EC4D2-DA74-BD50-F964-F06D72A79A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8341" y="4187280"/>
            <a:ext cx="2256118" cy="1001940"/>
          </a:xfrm>
        </p:spPr>
        <p:txBody>
          <a:bodyPr/>
          <a:lstStyle/>
          <a:p>
            <a:r>
              <a:rPr lang="en-US" dirty="0"/>
              <a:t>Is this your first time analyzing an RNA-Seq dataset? 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8D500891-813D-836E-8801-4C41DF305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67940" y="4156780"/>
            <a:ext cx="2256118" cy="1254551"/>
          </a:xfrm>
        </p:spPr>
        <p:txBody>
          <a:bodyPr/>
          <a:lstStyle/>
          <a:p>
            <a:r>
              <a:rPr lang="en-US" dirty="0"/>
              <a:t>Do you have previous experience with R/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C1D3BE1B-025E-F878-162C-E7C6BF5C4A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08897" y="4055860"/>
            <a:ext cx="2673406" cy="828473"/>
          </a:xfrm>
        </p:spPr>
        <p:txBody>
          <a:bodyPr/>
          <a:lstStyle/>
          <a:p>
            <a:r>
              <a:rPr lang="en-US" dirty="0"/>
              <a:t>Do you have questions about an RNA-Seq dataset you generated or would like to analyze?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0780156-CBDC-B0B2-A566-454C9BBD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97" y="593159"/>
            <a:ext cx="9015506" cy="534940"/>
          </a:xfrm>
        </p:spPr>
        <p:txBody>
          <a:bodyPr/>
          <a:lstStyle/>
          <a:p>
            <a:r>
              <a:rPr lang="en-US" sz="4400" dirty="0"/>
              <a:t>Module 3: Hands-On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F7F5D-BE67-1940-9824-99F87D57A1E5}"/>
              </a:ext>
            </a:extLst>
          </p:cNvPr>
          <p:cNvSpPr txBox="1"/>
          <p:nvPr/>
        </p:nvSpPr>
        <p:spPr>
          <a:xfrm>
            <a:off x="1527462" y="5359871"/>
            <a:ext cx="2691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Participants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laptop or are new to RNA-Seq are encouraged to join Group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382BB-35F7-144D-822A-AEE13B0993A9}"/>
              </a:ext>
            </a:extLst>
          </p:cNvPr>
          <p:cNvSpPr txBox="1"/>
          <p:nvPr/>
        </p:nvSpPr>
        <p:spPr>
          <a:xfrm>
            <a:off x="4661534" y="5460523"/>
            <a:ext cx="2868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Participants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laptop are encouraged to join Group 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6A8054-D3CD-0D4F-BE4E-911CEA854C6F}"/>
              </a:ext>
            </a:extLst>
          </p:cNvPr>
          <p:cNvSpPr txBox="1"/>
          <p:nvPr/>
        </p:nvSpPr>
        <p:spPr>
          <a:xfrm>
            <a:off x="7973107" y="5530984"/>
            <a:ext cx="267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Informal </a:t>
            </a:r>
            <a:r>
              <a:rPr lang="en-US" i="1" dirty="0">
                <a:solidFill>
                  <a:srgbClr val="000000"/>
                </a:solidFill>
                <a:latin typeface="Calibri" panose="020F0502020204030204"/>
              </a:rPr>
              <a:t>discussion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about 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61967D-D76F-C470-B315-A2B26E234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17" y="2231288"/>
            <a:ext cx="1244573" cy="11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F10CC-B7D0-279E-1503-D05D95BCE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694"/>
          <a:stretch/>
        </p:blipFill>
        <p:spPr>
          <a:xfrm>
            <a:off x="4900339" y="2231288"/>
            <a:ext cx="1119990" cy="11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2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3525A25-1EB1-3C2A-26D3-DDB79CE5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332" y="294465"/>
            <a:ext cx="6340488" cy="701731"/>
          </a:xfrm>
        </p:spPr>
        <p:txBody>
          <a:bodyPr/>
          <a:lstStyle/>
          <a:p>
            <a:r>
              <a:rPr lang="en-US" sz="4400" dirty="0"/>
              <a:t>Hands-On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86F01-87DD-EC43-A76E-166CF56F5448}"/>
              </a:ext>
            </a:extLst>
          </p:cNvPr>
          <p:cNvSpPr txBox="1"/>
          <p:nvPr/>
        </p:nvSpPr>
        <p:spPr>
          <a:xfrm>
            <a:off x="3014332" y="5963050"/>
            <a:ext cx="651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Please take a few minutes to join a group!</a:t>
            </a:r>
          </a:p>
        </p:txBody>
      </p:sp>
      <p:pic>
        <p:nvPicPr>
          <p:cNvPr id="4" name="Picture 3" descr="A floor plan of a conference room&#10;&#10;Description automatically generated">
            <a:extLst>
              <a:ext uri="{FF2B5EF4-FFF2-40B4-BE49-F238E27FC236}">
                <a16:creationId xmlns:a16="http://schemas.microsoft.com/office/drawing/2014/main" id="{7DD0BFC6-5B0F-794A-A82F-E4E80E3B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29" y="1185992"/>
            <a:ext cx="5764530" cy="4486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490B9-FE69-8044-A9F5-B5506C7B623C}"/>
              </a:ext>
            </a:extLst>
          </p:cNvPr>
          <p:cNvSpPr txBox="1"/>
          <p:nvPr/>
        </p:nvSpPr>
        <p:spPr>
          <a:xfrm rot="16200000">
            <a:off x="1899553" y="3139691"/>
            <a:ext cx="239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3167E-8FAD-3C4C-A6BD-908AECCE5D42}"/>
              </a:ext>
            </a:extLst>
          </p:cNvPr>
          <p:cNvSpPr txBox="1"/>
          <p:nvPr/>
        </p:nvSpPr>
        <p:spPr>
          <a:xfrm rot="5400000">
            <a:off x="8191112" y="3075058"/>
            <a:ext cx="239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A774AE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Podium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00EF0-FC7D-E943-8574-44D329804747}"/>
              </a:ext>
            </a:extLst>
          </p:cNvPr>
          <p:cNvSpPr/>
          <p:nvPr/>
        </p:nvSpPr>
        <p:spPr>
          <a:xfrm>
            <a:off x="6709410" y="1874520"/>
            <a:ext cx="1771650" cy="267462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F11C-ADDA-1743-A583-43481E174E51}"/>
              </a:ext>
            </a:extLst>
          </p:cNvPr>
          <p:cNvSpPr txBox="1"/>
          <p:nvPr/>
        </p:nvSpPr>
        <p:spPr>
          <a:xfrm>
            <a:off x="6926580" y="2653393"/>
            <a:ext cx="133731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774AE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7A1123-4E47-7647-8ABC-16BE35325BF4}"/>
              </a:ext>
            </a:extLst>
          </p:cNvPr>
          <p:cNvSpPr/>
          <p:nvPr/>
        </p:nvSpPr>
        <p:spPr>
          <a:xfrm>
            <a:off x="4389120" y="2834640"/>
            <a:ext cx="857250" cy="16715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7CBB8-E9A7-5244-AF6F-99F8BDFE99C3}"/>
              </a:ext>
            </a:extLst>
          </p:cNvPr>
          <p:cNvSpPr txBox="1"/>
          <p:nvPr/>
        </p:nvSpPr>
        <p:spPr>
          <a:xfrm rot="5400000">
            <a:off x="4103341" y="3439596"/>
            <a:ext cx="14839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65D0C-4A05-294D-8A88-6F29FDBA5423}"/>
              </a:ext>
            </a:extLst>
          </p:cNvPr>
          <p:cNvSpPr/>
          <p:nvPr/>
        </p:nvSpPr>
        <p:spPr>
          <a:xfrm>
            <a:off x="4389120" y="1885950"/>
            <a:ext cx="857250" cy="86632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CCC02-5315-994F-AB11-E04EB1F2DB62}"/>
              </a:ext>
            </a:extLst>
          </p:cNvPr>
          <p:cNvSpPr txBox="1"/>
          <p:nvPr/>
        </p:nvSpPr>
        <p:spPr>
          <a:xfrm>
            <a:off x="4075747" y="1350625"/>
            <a:ext cx="1483995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C</a:t>
            </a:r>
          </a:p>
        </p:txBody>
      </p:sp>
    </p:spTree>
    <p:extLst>
      <p:ext uri="{BB962C8B-B14F-4D97-AF65-F5344CB8AC3E}">
        <p14:creationId xmlns:p14="http://schemas.microsoft.com/office/powerpoint/2010/main" val="284472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C340FEBB-5C57-3844-BB6B-BB120617C134}"/>
              </a:ext>
            </a:extLst>
          </p:cNvPr>
          <p:cNvSpPr/>
          <p:nvPr/>
        </p:nvSpPr>
        <p:spPr>
          <a:xfrm>
            <a:off x="6403607" y="1674032"/>
            <a:ext cx="5497830" cy="382301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171AC24-9680-9DA4-F7D6-C0E1B55B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2" y="535562"/>
            <a:ext cx="10846948" cy="590931"/>
          </a:xfrm>
        </p:spPr>
        <p:txBody>
          <a:bodyPr/>
          <a:lstStyle/>
          <a:p>
            <a:r>
              <a:rPr lang="en-US" dirty="0"/>
              <a:t>Princess Rodriguez, PhD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25F3AC-ED1A-0EA5-7270-83C753293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8147" y="1996453"/>
            <a:ext cx="5277853" cy="317817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MS in Immunology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PhD, Cell and Molecular Biology 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Started my bioinformatic journey in 2015 as a grad student in Seth’s lab.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Assistant Professor </a:t>
            </a:r>
          </a:p>
          <a:p>
            <a:pPr marL="1143000" lvl="1" indent="-457200">
              <a:buFont typeface="Courier New" panose="02070309020205020404" pitchFamily="49" charset="0"/>
              <a:buChar char="o"/>
            </a:pPr>
            <a:r>
              <a:rPr lang="en-US" sz="2600" dirty="0"/>
              <a:t>Teach intro and advanced bioinformatics at UVM</a:t>
            </a:r>
          </a:p>
        </p:txBody>
      </p:sp>
      <p:pic>
        <p:nvPicPr>
          <p:cNvPr id="4" name="Picture 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944E5FF9-F20F-0C49-95D8-742E9A9D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891" y="1996453"/>
            <a:ext cx="4767262" cy="3178175"/>
          </a:xfrm>
          <a:prstGeom prst="rect">
            <a:avLst/>
          </a:prstGeom>
        </p:spPr>
      </p:pic>
      <p:pic>
        <p:nvPicPr>
          <p:cNvPr id="8" name="Picture 7" descr="A white and green logo&#10;&#10;Description automatically generated">
            <a:extLst>
              <a:ext uri="{FF2B5EF4-FFF2-40B4-BE49-F238E27FC236}">
                <a16:creationId xmlns:a16="http://schemas.microsoft.com/office/drawing/2014/main" id="{42235ADA-CDE4-E8AA-CE45-34C3379D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518" y="5326859"/>
            <a:ext cx="3433030" cy="9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B7F44-D9B6-E8F5-D6EC-0D93053AAD79}"/>
              </a:ext>
            </a:extLst>
          </p:cNvPr>
          <p:cNvSpPr/>
          <p:nvPr/>
        </p:nvSpPr>
        <p:spPr>
          <a:xfrm>
            <a:off x="0" y="0"/>
            <a:ext cx="12192000" cy="144514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3525A25-1EB1-3C2A-26D3-DDB79CE5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32" y="461774"/>
            <a:ext cx="3988360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Noelle Gillis, PhD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3955B791-F212-2D02-8FC7-5D9FCBFDD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563" y="1731769"/>
            <a:ext cx="6028175" cy="3817945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BS in Microbiology &amp; Molecular Genetics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PhD, Cell and Molecular Biology </a:t>
            </a:r>
          </a:p>
          <a:p>
            <a:pPr marL="1028700" lvl="1" indent="-342900" algn="l">
              <a:buFont typeface="Courier New" panose="02070309020205020404" pitchFamily="49" charset="0"/>
              <a:buChar char="o"/>
            </a:pPr>
            <a:r>
              <a:rPr lang="en-US" sz="2400" dirty="0"/>
              <a:t>Started my bioinformatic journey in 2016 as a grad student in the co-mentored by Seth </a:t>
            </a:r>
            <a:r>
              <a:rPr lang="en-US" sz="2400" dirty="0" err="1"/>
              <a:t>Frietze</a:t>
            </a:r>
            <a:r>
              <a:rPr lang="en-US" sz="2400" dirty="0"/>
              <a:t>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Currently a postdoc at U Minnesota Masonic Cancer Center.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Working on projects related to steroid receptor transcriptional regulation in breast and ovarian cancer models.</a:t>
            </a: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104FD56E-2B9C-D4B0-EC91-3D67BF54EC93}"/>
              </a:ext>
            </a:extLst>
          </p:cNvPr>
          <p:cNvSpPr/>
          <p:nvPr/>
        </p:nvSpPr>
        <p:spPr>
          <a:xfrm>
            <a:off x="6403607" y="1674032"/>
            <a:ext cx="5497830" cy="3823018"/>
          </a:xfrm>
          <a:prstGeom prst="round2Diag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97C781-202D-6C24-7CA1-6A4A7641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73" y="1902922"/>
            <a:ext cx="4060097" cy="336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of a university of minnesota&#10;&#10;Description automatically generated">
            <a:extLst>
              <a:ext uri="{FF2B5EF4-FFF2-40B4-BE49-F238E27FC236}">
                <a16:creationId xmlns:a16="http://schemas.microsoft.com/office/drawing/2014/main" id="{B891EF73-20FC-D39B-D162-8E128E335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8" t="16673" r="6811" b="13224"/>
          <a:stretch/>
        </p:blipFill>
        <p:spPr>
          <a:xfrm>
            <a:off x="3790782" y="5497050"/>
            <a:ext cx="2309247" cy="12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A89447E-E984-32A7-1029-EDEC8348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2" y="535562"/>
            <a:ext cx="10846948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Sophie Kogut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8AD4D66B-C3AC-BBA8-21EB-422AF3073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8146" y="2479273"/>
            <a:ext cx="6693344" cy="293434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BS in Biological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Former research tech in Seth’s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PhD student in the Molecular and Cellular Biology Program at the University of Washington / Fred Hutchinson Cancer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7F8A2-AABC-EB42-69D8-5FA9143C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90" y="2177935"/>
            <a:ext cx="2380657" cy="3336395"/>
          </a:xfrm>
          <a:prstGeom prst="rect">
            <a:avLst/>
          </a:prstGeom>
        </p:spPr>
      </p:pic>
      <p:pic>
        <p:nvPicPr>
          <p:cNvPr id="1026" name="Picture 2" descr="Fred Hutchinson Cancer Center">
            <a:extLst>
              <a:ext uri="{FF2B5EF4-FFF2-40B4-BE49-F238E27FC236}">
                <a16:creationId xmlns:a16="http://schemas.microsoft.com/office/drawing/2014/main" id="{F815066A-FA2F-044E-B54D-5F6BD0EB9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7" b="29058"/>
          <a:stretch/>
        </p:blipFill>
        <p:spPr bwMode="auto">
          <a:xfrm>
            <a:off x="2839453" y="4757096"/>
            <a:ext cx="4311090" cy="13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10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16B20-1B81-ABD0-7FBA-931FA2222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915088"/>
            <a:ext cx="12192000" cy="1275716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RNA-seq</a:t>
            </a:r>
            <a:endParaRPr lang="en-US" sz="48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056E16-9928-6BD6-F720-2DB8E63D9561}"/>
              </a:ext>
            </a:extLst>
          </p:cNvPr>
          <p:cNvSpPr txBox="1">
            <a:spLocks/>
          </p:cNvSpPr>
          <p:nvPr/>
        </p:nvSpPr>
        <p:spPr>
          <a:xfrm>
            <a:off x="0" y="2040550"/>
            <a:ext cx="12192000" cy="127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ts val="6500"/>
              </a:lnSpc>
              <a:spcBef>
                <a:spcPts val="0"/>
              </a:spcBef>
              <a:buFont typeface="Arial" panose="020B0604020202020204" pitchFamily="34" charset="0"/>
              <a:buNone/>
              <a:defRPr lang="es-MX" sz="6000" b="1" i="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 smtClean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MX" sz="7200" b="1" i="0" kern="1200" dirty="0">
                <a:solidFill>
                  <a:schemeClr val="tx1"/>
                </a:solidFill>
                <a:latin typeface="League Spartan SemiBold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0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499E8-BC8A-E50E-9E44-106393C6372C}"/>
              </a:ext>
            </a:extLst>
          </p:cNvPr>
          <p:cNvSpPr/>
          <p:nvPr/>
        </p:nvSpPr>
        <p:spPr>
          <a:xfrm>
            <a:off x="4029950" y="5350"/>
            <a:ext cx="3919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RNA-seq overview</a:t>
            </a:r>
          </a:p>
        </p:txBody>
      </p:sp>
      <p:pic>
        <p:nvPicPr>
          <p:cNvPr id="5122" name="Picture 2" descr="Central dogma of molecular biology - Labster">
            <a:extLst>
              <a:ext uri="{FF2B5EF4-FFF2-40B4-BE49-F238E27FC236}">
                <a16:creationId xmlns:a16="http://schemas.microsoft.com/office/drawing/2014/main" id="{CA807168-0285-5ACD-EBE0-F8A1AE0A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0" y="872609"/>
            <a:ext cx="3796356" cy="54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D67-6E76-C093-7D59-D4B0AFA9DFE9}"/>
              </a:ext>
            </a:extLst>
          </p:cNvPr>
          <p:cNvSpPr/>
          <p:nvPr/>
        </p:nvSpPr>
        <p:spPr>
          <a:xfrm>
            <a:off x="4034253" y="679450"/>
            <a:ext cx="20828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5EED1-A4A2-DB62-9EA7-33D2A150493E}"/>
              </a:ext>
            </a:extLst>
          </p:cNvPr>
          <p:cNvSpPr/>
          <p:nvPr/>
        </p:nvSpPr>
        <p:spPr>
          <a:xfrm>
            <a:off x="4034253" y="1949450"/>
            <a:ext cx="20828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F3EC5-DCDF-7EE4-4478-0ED109B07FA3}"/>
              </a:ext>
            </a:extLst>
          </p:cNvPr>
          <p:cNvSpPr/>
          <p:nvPr/>
        </p:nvSpPr>
        <p:spPr>
          <a:xfrm>
            <a:off x="4034253" y="3232150"/>
            <a:ext cx="20828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7C2EF5-7C71-50FB-0BA4-577DE4DD525F}"/>
              </a:ext>
            </a:extLst>
          </p:cNvPr>
          <p:cNvSpPr/>
          <p:nvPr/>
        </p:nvSpPr>
        <p:spPr>
          <a:xfrm>
            <a:off x="4034253" y="4514850"/>
            <a:ext cx="20828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C7DC5-43D4-4702-3B1A-E6E70CFE6B4F}"/>
              </a:ext>
            </a:extLst>
          </p:cNvPr>
          <p:cNvSpPr txBox="1"/>
          <p:nvPr/>
        </p:nvSpPr>
        <p:spPr>
          <a:xfrm>
            <a:off x="4307808" y="78928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Experimental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27D10-D64F-D72B-2EA0-BB540D64174F}"/>
              </a:ext>
            </a:extLst>
          </p:cNvPr>
          <p:cNvSpPr txBox="1"/>
          <p:nvPr/>
        </p:nvSpPr>
        <p:spPr>
          <a:xfrm>
            <a:off x="4461665" y="2053788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 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95AC6-055A-301B-C60D-07248C1B658C}"/>
              </a:ext>
            </a:extLst>
          </p:cNvPr>
          <p:cNvSpPr txBox="1"/>
          <p:nvPr/>
        </p:nvSpPr>
        <p:spPr>
          <a:xfrm>
            <a:off x="4363467" y="35110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Library prep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EE370-4E61-E32E-DDF7-FBED9DA9894A}"/>
              </a:ext>
            </a:extLst>
          </p:cNvPr>
          <p:cNvSpPr txBox="1"/>
          <p:nvPr/>
        </p:nvSpPr>
        <p:spPr>
          <a:xfrm>
            <a:off x="4459647" y="4793734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7847C-670B-3039-8159-B94C723A381A}"/>
              </a:ext>
            </a:extLst>
          </p:cNvPr>
          <p:cNvCxnSpPr/>
          <p:nvPr/>
        </p:nvCxnSpPr>
        <p:spPr>
          <a:xfrm>
            <a:off x="5071350" y="160655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A7647-A155-593B-1BAC-D00725644DCE}"/>
              </a:ext>
            </a:extLst>
          </p:cNvPr>
          <p:cNvCxnSpPr/>
          <p:nvPr/>
        </p:nvCxnSpPr>
        <p:spPr>
          <a:xfrm>
            <a:off x="5071350" y="287655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51F29-C448-503B-35F7-C43BA7C9EE34}"/>
              </a:ext>
            </a:extLst>
          </p:cNvPr>
          <p:cNvCxnSpPr>
            <a:cxnSpLocks/>
          </p:cNvCxnSpPr>
          <p:nvPr/>
        </p:nvCxnSpPr>
        <p:spPr>
          <a:xfrm>
            <a:off x="5071350" y="415925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1ADE11A-8C94-C1E1-E914-160362186200}"/>
              </a:ext>
            </a:extLst>
          </p:cNvPr>
          <p:cNvSpPr/>
          <p:nvPr/>
        </p:nvSpPr>
        <p:spPr>
          <a:xfrm>
            <a:off x="4029950" y="5797550"/>
            <a:ext cx="2082800" cy="927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36BB7-A470-4A65-BFFE-3ED257FABFE3}"/>
              </a:ext>
            </a:extLst>
          </p:cNvPr>
          <p:cNvSpPr txBox="1"/>
          <p:nvPr/>
        </p:nvSpPr>
        <p:spPr>
          <a:xfrm>
            <a:off x="4564347" y="60764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Analyze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84FF60-79AF-EC87-428C-B216E2ACE1B4}"/>
              </a:ext>
            </a:extLst>
          </p:cNvPr>
          <p:cNvCxnSpPr>
            <a:cxnSpLocks/>
          </p:cNvCxnSpPr>
          <p:nvPr/>
        </p:nvCxnSpPr>
        <p:spPr>
          <a:xfrm>
            <a:off x="5067047" y="544195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>
            <a:extLst>
              <a:ext uri="{FF2B5EF4-FFF2-40B4-BE49-F238E27FC236}">
                <a16:creationId xmlns:a16="http://schemas.microsoft.com/office/drawing/2014/main" id="{02DA8B97-02C6-1E75-A58F-86450AFED865}"/>
              </a:ext>
            </a:extLst>
          </p:cNvPr>
          <p:cNvSpPr/>
          <p:nvPr/>
        </p:nvSpPr>
        <p:spPr>
          <a:xfrm>
            <a:off x="6434553" y="679450"/>
            <a:ext cx="419100" cy="3479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0D07E0-9990-905D-4079-B0EBEC8B8207}"/>
              </a:ext>
            </a:extLst>
          </p:cNvPr>
          <p:cNvSpPr txBox="1"/>
          <p:nvPr/>
        </p:nvSpPr>
        <p:spPr>
          <a:xfrm rot="5400000">
            <a:off x="5710342" y="2021719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Experimental (“WET”)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3C5A370-B2C6-C60A-2327-883C4B08CB8D}"/>
              </a:ext>
            </a:extLst>
          </p:cNvPr>
          <p:cNvSpPr/>
          <p:nvPr/>
        </p:nvSpPr>
        <p:spPr>
          <a:xfrm>
            <a:off x="6437597" y="4159250"/>
            <a:ext cx="419100" cy="2565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720049-2EE0-1838-62A2-5730FAF5C2CD}"/>
              </a:ext>
            </a:extLst>
          </p:cNvPr>
          <p:cNvSpPr txBox="1"/>
          <p:nvPr/>
        </p:nvSpPr>
        <p:spPr>
          <a:xfrm rot="5400000">
            <a:off x="5939252" y="5046513"/>
            <a:ext cx="19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  (“DRY”)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9CDBCB-7E29-C575-EABA-8D4D2059497C}"/>
              </a:ext>
            </a:extLst>
          </p:cNvPr>
          <p:cNvGrpSpPr/>
          <p:nvPr/>
        </p:nvGrpSpPr>
        <p:grpSpPr>
          <a:xfrm>
            <a:off x="7142441" y="679450"/>
            <a:ext cx="4644526" cy="4587489"/>
            <a:chOff x="3414107" y="781050"/>
            <a:chExt cx="4644526" cy="45874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5CCB5A2-C2F2-9423-4D04-969C7435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5266" y="781050"/>
              <a:ext cx="2172068" cy="132917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BF6D8A-9F1E-A4AB-1F69-FC49B5601885}"/>
                </a:ext>
              </a:extLst>
            </p:cNvPr>
            <p:cNvSpPr txBox="1"/>
            <p:nvPr/>
          </p:nvSpPr>
          <p:spPr>
            <a:xfrm>
              <a:off x="3414107" y="78105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Biological material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C61D56-C7B9-9882-F364-C43BE54D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500" y="3348847"/>
              <a:ext cx="3296133" cy="32461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3BCDEA-E8D5-294D-CFE9-0A3D3CD781DB}"/>
                </a:ext>
              </a:extLst>
            </p:cNvPr>
            <p:cNvSpPr txBox="1"/>
            <p:nvPr/>
          </p:nvSpPr>
          <p:spPr>
            <a:xfrm>
              <a:off x="3823773" y="3019758"/>
              <a:ext cx="1646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cDNA libraries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3172F9C-2FB4-A93D-2B01-095A72A9733E}"/>
                </a:ext>
              </a:extLst>
            </p:cNvPr>
            <p:cNvCxnSpPr>
              <a:cxnSpLocks/>
            </p:cNvCxnSpPr>
            <p:nvPr/>
          </p:nvCxnSpPr>
          <p:spPr>
            <a:xfrm>
              <a:off x="6577713" y="2294084"/>
              <a:ext cx="0" cy="9888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5A120A-BA53-6655-FB20-4F454AF8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2499" y="3739363"/>
              <a:ext cx="3296133" cy="32461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E6E9486-32A0-A62F-26FE-1DDF2681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8979" y="4414255"/>
              <a:ext cx="1789794" cy="954284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6DE1CC47-9313-EA11-42F2-A2B1581A9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623" y="4388159"/>
            <a:ext cx="2483968" cy="22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26" grpId="0" animBg="1"/>
      <p:bldP spid="27" grpId="0"/>
      <p:bldP spid="29" grpId="0" animBg="1"/>
      <p:bldP spid="30" grpId="0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77925" y="148995"/>
            <a:ext cx="605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Molecular subtypes of breast cancer</a:t>
            </a: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4343400" y="1219200"/>
            <a:ext cx="4846638" cy="755650"/>
            <a:chOff x="1783" y="731"/>
            <a:chExt cx="3053" cy="476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blackWhite">
            <a:xfrm flipV="1">
              <a:off x="1783" y="731"/>
              <a:ext cx="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blackWhite">
            <a:xfrm>
              <a:off x="1783" y="732"/>
              <a:ext cx="305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blackWhite">
            <a:xfrm>
              <a:off x="4836" y="731"/>
              <a:ext cx="0" cy="4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r="59059" b="57857"/>
          <a:stretch/>
        </p:blipFill>
        <p:spPr bwMode="auto">
          <a:xfrm>
            <a:off x="3624297" y="4270104"/>
            <a:ext cx="3337065" cy="256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50CFCE-44B7-AF4C-8FAB-1A17D2888CFD}"/>
              </a:ext>
            </a:extLst>
          </p:cNvPr>
          <p:cNvSpPr/>
          <p:nvPr/>
        </p:nvSpPr>
        <p:spPr>
          <a:xfrm>
            <a:off x="187674" y="4925"/>
            <a:ext cx="5694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Breast cancer heterogeneity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9DFEBB-6808-0A46-DD81-BD418788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" y="1195831"/>
            <a:ext cx="3955114" cy="32478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C89ECE-B6C7-B5E8-1997-BAE90F0C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696" y="589700"/>
            <a:ext cx="4698304" cy="610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EB8199-9627-AE84-2B2D-C64BD5B1E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39"/>
          <a:stretch/>
        </p:blipFill>
        <p:spPr>
          <a:xfrm>
            <a:off x="3975404" y="985509"/>
            <a:ext cx="3639486" cy="1338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5C3A2-C7B2-95ED-76CA-1117D31A7826}"/>
              </a:ext>
            </a:extLst>
          </p:cNvPr>
          <p:cNvSpPr/>
          <p:nvPr/>
        </p:nvSpPr>
        <p:spPr>
          <a:xfrm>
            <a:off x="1664621" y="544804"/>
            <a:ext cx="53575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 expression is diagnostic and prognostic</a:t>
            </a:r>
          </a:p>
        </p:txBody>
      </p:sp>
    </p:spTree>
    <p:extLst>
      <p:ext uri="{BB962C8B-B14F-4D97-AF65-F5344CB8AC3E}">
        <p14:creationId xmlns:p14="http://schemas.microsoft.com/office/powerpoint/2010/main" val="2306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tructural diversity of estrogens and selective estrogen receptor modulators (SERMs). A chemically diverse group of SERMs and estrogens all function by binding to estrogen receptors. ">
            <a:extLst>
              <a:ext uri="{FF2B5EF4-FFF2-40B4-BE49-F238E27FC236}">
                <a16:creationId xmlns:a16="http://schemas.microsoft.com/office/drawing/2014/main" id="{FAE2D0B6-37C8-84A0-AC1A-14EBCF41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2" y="1129579"/>
            <a:ext cx="107950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77A18-CCBF-978C-2FD1-BBC1A251BF8D}"/>
              </a:ext>
            </a:extLst>
          </p:cNvPr>
          <p:cNvSpPr/>
          <p:nvPr/>
        </p:nvSpPr>
        <p:spPr>
          <a:xfrm>
            <a:off x="804991" y="-1296"/>
            <a:ext cx="10153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Endocrine therapies are based on estrogen ligands</a:t>
            </a:r>
          </a:p>
        </p:txBody>
      </p:sp>
    </p:spTree>
    <p:extLst>
      <p:ext uri="{BB962C8B-B14F-4D97-AF65-F5344CB8AC3E}">
        <p14:creationId xmlns:p14="http://schemas.microsoft.com/office/powerpoint/2010/main" val="148950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DiSTEM 2023 PPT Template">
  <a:themeElements>
    <a:clrScheme name="NDiSTEM 2023">
      <a:dk1>
        <a:srgbClr val="000000"/>
      </a:dk1>
      <a:lt1>
        <a:srgbClr val="FFFFFF"/>
      </a:lt1>
      <a:dk2>
        <a:srgbClr val="192E3E"/>
      </a:dk2>
      <a:lt2>
        <a:srgbClr val="FFFFFF"/>
      </a:lt2>
      <a:accent1>
        <a:srgbClr val="F8BB48"/>
      </a:accent1>
      <a:accent2>
        <a:srgbClr val="FBED89"/>
      </a:accent2>
      <a:accent3>
        <a:srgbClr val="00A6B7"/>
      </a:accent3>
      <a:accent4>
        <a:srgbClr val="013C47"/>
      </a:accent4>
      <a:accent5>
        <a:srgbClr val="006D81"/>
      </a:accent5>
      <a:accent6>
        <a:srgbClr val="A774AE"/>
      </a:accent6>
      <a:hlink>
        <a:srgbClr val="00A6B7"/>
      </a:hlink>
      <a:folHlink>
        <a:srgbClr val="CFAE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DiSTEM 2023 PPT Template" id="{DD15684F-EFF2-2446-9437-E98AE1359C72}" vid="{99963AC1-9CDD-9744-8D01-9E33085FC0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1031</Words>
  <Application>Microsoft Macintosh PowerPoint</Application>
  <PresentationFormat>Widescreen</PresentationFormat>
  <Paragraphs>186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Helvetica</vt:lpstr>
      <vt:lpstr>League Spartan SemiBold</vt:lpstr>
      <vt:lpstr>Menlo</vt:lpstr>
      <vt:lpstr>Roboto</vt:lpstr>
      <vt:lpstr>Roboto Medium</vt:lpstr>
      <vt:lpstr>Symbol</vt:lpstr>
      <vt:lpstr>Office Theme</vt:lpstr>
      <vt:lpstr>NDiSTEM 2023 PPT Template</vt:lpstr>
      <vt:lpstr>A hands-on workshop for the experimental design analysis and interpretation of RNA-seq data for interdisciplinary research</vt:lpstr>
      <vt:lpstr>Seth Frietze, PhD</vt:lpstr>
      <vt:lpstr>Princess Rodriguez, PhD</vt:lpstr>
      <vt:lpstr>Noelle Gillis, PhD</vt:lpstr>
      <vt:lpstr>Sophie Kogut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get you from raw RNA-seq data to DEG’s and beyond!</vt:lpstr>
      <vt:lpstr>Steps to get you from raw RNA-seq data to DEG’s and beyond!</vt:lpstr>
      <vt:lpstr>Quality Control of Raw Sequences</vt:lpstr>
      <vt:lpstr>Alignment/Mapping to the Genome</vt:lpstr>
      <vt:lpstr>Generating Gene Counts</vt:lpstr>
      <vt:lpstr>All these steps can be strung together into a “pipeline.”</vt:lpstr>
      <vt:lpstr>What can be done with the processed data?</vt:lpstr>
      <vt:lpstr>What can be done with the processed data?</vt:lpstr>
      <vt:lpstr>Module 3: Hands-On Workshop</vt:lpstr>
      <vt:lpstr>Hands-On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Lange Lab Meeting</dc:title>
  <dc:creator>Noelle Gillis</dc:creator>
  <cp:lastModifiedBy>Princess Rodriguez Ramirez</cp:lastModifiedBy>
  <cp:revision>15</cp:revision>
  <dcterms:created xsi:type="dcterms:W3CDTF">2022-10-26T00:53:26Z</dcterms:created>
  <dcterms:modified xsi:type="dcterms:W3CDTF">2023-10-27T20:07:35Z</dcterms:modified>
</cp:coreProperties>
</file>